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57" r:id="rId3"/>
    <p:sldId id="263" r:id="rId4"/>
    <p:sldId id="259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D"/>
    <a:srgbClr val="0088CE"/>
    <a:srgbClr val="003876"/>
    <a:srgbClr val="0EBAB4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" y="12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BC5F5F-3C51-AB59-6DC6-B264B474F2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790CE-48F7-F3AA-59C1-A79C53763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D9C27-A65A-4D3F-8833-7B5C3A0122E7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D8AC6-A883-A5A1-326B-E2EB203EB3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86686-CAE0-66A6-CB36-1775D82437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14C1-0F11-4867-B2E0-EFEA0AD28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94B2A-6CB0-4BAE-B486-56247D35942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D06FB-3DE1-4326-8608-28483797A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9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rectangle with white and blue squares&#10;&#10;Description automatically generated">
            <a:extLst>
              <a:ext uri="{FF2B5EF4-FFF2-40B4-BE49-F238E27FC236}">
                <a16:creationId xmlns:a16="http://schemas.microsoft.com/office/drawing/2014/main" id="{38AA2826-061D-C6D7-E0D1-8E95065EE8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ED40B296-FF57-4B3C-84BD-CF23CF30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272" y="691053"/>
            <a:ext cx="10053728" cy="2362021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B9C81E-3493-4087-BF23-B68FC52C34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8671" y="3434080"/>
            <a:ext cx="8219849" cy="183895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3000" b="1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059DB3-E5D7-D268-AD93-12EBA425A25D}"/>
              </a:ext>
            </a:extLst>
          </p:cNvPr>
          <p:cNvCxnSpPr>
            <a:cxnSpLocks/>
          </p:cNvCxnSpPr>
          <p:nvPr userDrawn="1"/>
        </p:nvCxnSpPr>
        <p:spPr>
          <a:xfrm>
            <a:off x="1523591" y="3201561"/>
            <a:ext cx="822492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31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yellow squares&#10;&#10;Description automatically generated">
            <a:extLst>
              <a:ext uri="{FF2B5EF4-FFF2-40B4-BE49-F238E27FC236}">
                <a16:creationId xmlns:a16="http://schemas.microsoft.com/office/drawing/2014/main" id="{54502983-34EB-D507-8A55-01FB3059C2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13A0A2-73CF-0071-6BB2-9E27C0495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680" y="1603693"/>
            <a:ext cx="10972800" cy="4568507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801DF0-DCA4-EF5A-ACDE-E0C49129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15684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AC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545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yellow squares&#10;&#10;Description automatically generated">
            <a:extLst>
              <a:ext uri="{FF2B5EF4-FFF2-40B4-BE49-F238E27FC236}">
                <a16:creationId xmlns:a16="http://schemas.microsoft.com/office/drawing/2014/main" id="{47FFF57A-46D5-167A-1C82-DD003F698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FF8EF14-C36F-8F57-D654-73759026D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680" y="1603693"/>
            <a:ext cx="5303520" cy="4568507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F49F40-D695-4F4C-12DD-D4D244E1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15684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AC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F343F1-1563-02A3-F7D8-56646691FDB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960" y="1603692"/>
            <a:ext cx="5303520" cy="4568507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04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yellow squares&#10;&#10;Description automatically generated">
            <a:extLst>
              <a:ext uri="{FF2B5EF4-FFF2-40B4-BE49-F238E27FC236}">
                <a16:creationId xmlns:a16="http://schemas.microsoft.com/office/drawing/2014/main" id="{6A4C5D55-0377-A928-A452-26A4880F60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F23CB26-C68B-440D-ABD7-85D9BC7925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69960" y="1607185"/>
            <a:ext cx="301752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680" y="1603693"/>
            <a:ext cx="7772400" cy="4568507"/>
          </a:xfrm>
        </p:spPr>
        <p:txBody>
          <a:bodyPr/>
          <a:lstStyle>
            <a:lvl1pPr>
              <a:defRPr b="1">
                <a:solidFill>
                  <a:srgbClr val="003876"/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20FECC5-2400-4DE1-ADD4-F1F3D0FF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15684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AC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360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yellow squares&#10;&#10;Description automatically generated">
            <a:extLst>
              <a:ext uri="{FF2B5EF4-FFF2-40B4-BE49-F238E27FC236}">
                <a16:creationId xmlns:a16="http://schemas.microsoft.com/office/drawing/2014/main" id="{65E2EBDA-E326-D4C8-04E3-E19FB6EF4A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4B967EA-1A47-E817-E9B9-1E888AE9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80" y="15684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AC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6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yellow squares&#10;&#10;Description automatically generated">
            <a:extLst>
              <a:ext uri="{FF2B5EF4-FFF2-40B4-BE49-F238E27FC236}">
                <a16:creationId xmlns:a16="http://schemas.microsoft.com/office/drawing/2014/main" id="{95F44783-2EF6-6CD9-023C-D587830FF6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55701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6155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306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yellow squares&#10;&#10;Description automatically generated">
            <a:extLst>
              <a:ext uri="{FF2B5EF4-FFF2-40B4-BE49-F238E27FC236}">
                <a16:creationId xmlns:a16="http://schemas.microsoft.com/office/drawing/2014/main" id="{557D722B-09DC-A434-B574-76D11EF6DA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6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yellow squares&#10;&#10;Description automatically generated">
            <a:extLst>
              <a:ext uri="{FF2B5EF4-FFF2-40B4-BE49-F238E27FC236}">
                <a16:creationId xmlns:a16="http://schemas.microsoft.com/office/drawing/2014/main" id="{557D722B-09DC-A434-B574-76D11EF6DA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3"/>
          <a:stretch/>
        </p:blipFill>
        <p:spPr>
          <a:xfrm>
            <a:off x="0" y="330201"/>
            <a:ext cx="12192000" cy="653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5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52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3406CA-C806-4FF0-95AF-7419A6ADBC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26" b="-4926"/>
          <a:stretch/>
        </p:blipFill>
        <p:spPr>
          <a:xfrm>
            <a:off x="10192440" y="5899967"/>
            <a:ext cx="1594832" cy="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2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2" r:id="rId3"/>
    <p:sldLayoutId id="2147483650" r:id="rId4"/>
    <p:sldLayoutId id="2147483657" r:id="rId5"/>
    <p:sldLayoutId id="2147483651" r:id="rId6"/>
    <p:sldLayoutId id="2147483654" r:id="rId7"/>
    <p:sldLayoutId id="2147483659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11F818-EA29-422D-B35A-C16B41894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[Presentation Title]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780EC-D0A1-4BA2-A589-95EEA5D769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[presenter name]</a:t>
            </a:r>
          </a:p>
          <a:p>
            <a:r>
              <a:rPr lang="en-US" sz="3000" b="1" dirty="0"/>
              <a:t>[presenter institution] </a:t>
            </a:r>
          </a:p>
        </p:txBody>
      </p:sp>
    </p:spTree>
    <p:extLst>
      <p:ext uri="{BB962C8B-B14F-4D97-AF65-F5344CB8AC3E}">
        <p14:creationId xmlns:p14="http://schemas.microsoft.com/office/powerpoint/2010/main" val="356955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Disclose </a:t>
            </a:r>
            <a:r>
              <a:rPr lang="en-US" sz="2400" u="sng" dirty="0">
                <a:solidFill>
                  <a:schemeClr val="tx1">
                    <a:lumMod val="75000"/>
                  </a:schemeClr>
                </a:solidFill>
              </a:rPr>
              <a:t>relevant financial relationships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– name of the ineligible company(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</a:rPr>
              <a:t>ies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) with which you have the relationship(s), the nature of the relationship(s)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If you have nothing to disclose, note on this slide: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en-US" sz="2400" i="1" dirty="0">
                <a:solidFill>
                  <a:schemeClr val="tx1">
                    <a:lumMod val="75000"/>
                  </a:schemeClr>
                </a:solidFill>
              </a:rPr>
              <a:t>No relevant financial relationships with ineligible companies.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F63D5-5B1D-A8D4-6890-EA3D4C36B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261362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Include </a:t>
            </a:r>
            <a:r>
              <a:rPr lang="en-US" sz="2400" u="sng" dirty="0">
                <a:solidFill>
                  <a:schemeClr val="tx1">
                    <a:lumMod val="75000"/>
                  </a:schemeClr>
                </a:solidFill>
              </a:rPr>
              <a:t>newest data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available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Give a </a:t>
            </a:r>
            <a:r>
              <a:rPr lang="en-US" sz="2400" u="sng" dirty="0">
                <a:solidFill>
                  <a:schemeClr val="tx1">
                    <a:lumMod val="75000"/>
                  </a:schemeClr>
                </a:solidFill>
              </a:rPr>
              <a:t>balanced view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of therapeutic options whenever possible and not focus on only your work/research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Do </a:t>
            </a:r>
            <a:r>
              <a:rPr lang="en-US" sz="2400" u="sng" dirty="0">
                <a:solidFill>
                  <a:schemeClr val="tx1">
                    <a:lumMod val="75000"/>
                  </a:schemeClr>
                </a:solidFill>
              </a:rPr>
              <a:t>not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include patient names or other identifying information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Do </a:t>
            </a:r>
            <a:r>
              <a:rPr lang="en-US" sz="2400" u="sng" dirty="0">
                <a:solidFill>
                  <a:schemeClr val="tx1">
                    <a:lumMod val="75000"/>
                  </a:schemeClr>
                </a:solidFill>
              </a:rPr>
              <a:t>not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use copyrighted images, commercial logos, or </a:t>
            </a:r>
            <a:br>
              <a:rPr lang="en-US" sz="24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brand names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Use </a:t>
            </a:r>
            <a:r>
              <a:rPr lang="en-US" sz="2400" dirty="0" err="1">
                <a:solidFill>
                  <a:schemeClr val="tx1">
                    <a:lumMod val="75000"/>
                  </a:schemeClr>
                </a:solidFill>
              </a:rPr>
              <a:t>approx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 1 slide per minute of presentation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Use at least size 24 for audience viewing</a:t>
            </a:r>
          </a:p>
          <a:p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Tables and images should be large enough for audience viewing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0586D-D26E-EFC6-C9EA-1E50E8A2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[Headline Title]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32B878-117B-4FDF-8673-68AD70AD62A4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91236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DB048F-9AF5-0E7A-AAA2-D2F17365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792F6A-253B-99B6-80C7-A86E69204189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320544-37AF-8AEB-E7E1-7EC2C5254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2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E2162A-5DF1-49F6-126A-CEE82AA2C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594A03-6D59-B43D-D478-A3B204D58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B88B8D-317F-98F0-82EB-1C1A01EB47A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0E1F77-D73D-3844-57E4-0C5DFFACAD81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57680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D89F4C9-5FE4-A408-77D6-2CE80B0F553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06740-630C-92AB-A7D4-F91FEEAE2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4A362A-8851-C1EF-29F0-538307FF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9C94F4-2836-6915-1AAF-05CA4D4D77D5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336627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88AB-7A35-EDDF-7467-CC2F949FC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058703-E90E-FE66-A8AF-343A851192F4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143512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E39243-EBF3-3810-7668-1C88A70D86C0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2007868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CE67C9-E6C5-959D-46EE-DF1178FCFF35}"/>
              </a:ext>
            </a:extLst>
          </p:cNvPr>
          <p:cNvSpPr txBox="1"/>
          <p:nvPr/>
        </p:nvSpPr>
        <p:spPr>
          <a:xfrm>
            <a:off x="612570" y="6175714"/>
            <a:ext cx="10055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bg2">
                    <a:lumMod val="50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224052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N 2019">
      <a:dk1>
        <a:srgbClr val="3A3838"/>
      </a:dk1>
      <a:lt1>
        <a:sysClr val="window" lastClr="FFFFFF"/>
      </a:lt1>
      <a:dk2>
        <a:srgbClr val="213E7B"/>
      </a:dk2>
      <a:lt2>
        <a:srgbClr val="E7E6E6"/>
      </a:lt2>
      <a:accent1>
        <a:srgbClr val="008AAB"/>
      </a:accent1>
      <a:accent2>
        <a:srgbClr val="213E7B"/>
      </a:accent2>
      <a:accent3>
        <a:srgbClr val="2C9942"/>
      </a:accent3>
      <a:accent4>
        <a:srgbClr val="FF8300"/>
      </a:accent4>
      <a:accent5>
        <a:srgbClr val="008AAB"/>
      </a:accent5>
      <a:accent6>
        <a:srgbClr val="757070"/>
      </a:accent6>
      <a:hlink>
        <a:srgbClr val="008AAB"/>
      </a:hlink>
      <a:folHlink>
        <a:srgbClr val="75707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173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Office Theme</vt:lpstr>
      <vt:lpstr>[Presentation Title]</vt:lpstr>
      <vt:lpstr>Disclosures</vt:lpstr>
      <vt:lpstr>[Headline Title]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ASN Kidney Week 2024 Slide Template</dc:title>
  <dc:subject>ASN Kidney Week 2024 Slide Template</dc:subject>
  <dc:creator>American Society of Nephrology</dc:creator>
  <cp:lastModifiedBy>Jin Soo Kim</cp:lastModifiedBy>
  <cp:revision>61</cp:revision>
  <dcterms:created xsi:type="dcterms:W3CDTF">2017-04-24T15:47:09Z</dcterms:created>
  <dcterms:modified xsi:type="dcterms:W3CDTF">2024-04-19T13:47:58Z</dcterms:modified>
</cp:coreProperties>
</file>