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11"/>
  </p:notesMasterIdLst>
  <p:handoutMasterIdLst>
    <p:handoutMasterId r:id="rId12"/>
  </p:handoutMasterIdLst>
  <p:sldIdLst>
    <p:sldId id="264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AA"/>
    <a:srgbClr val="003876"/>
    <a:srgbClr val="00468B"/>
    <a:srgbClr val="0EBAB4"/>
    <a:srgbClr val="FF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85" autoAdjust="0"/>
    <p:restoredTop sz="94660"/>
  </p:normalViewPr>
  <p:slideViewPr>
    <p:cSldViewPr snapToGrid="0">
      <p:cViewPr>
        <p:scale>
          <a:sx n="80" d="100"/>
          <a:sy n="80" d="100"/>
        </p:scale>
        <p:origin x="164" y="1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BC5F5F-3C51-AB59-6DC6-B264B474F2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F790CE-48F7-F3AA-59C1-A79C53763E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D9C27-A65A-4D3F-8833-7B5C3A0122E7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D8AC6-A883-A5A1-326B-E2EB203EB3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386686-CAE0-66A6-CB36-1775D82437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14C1-0F11-4867-B2E0-EFEA0AD28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7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94B2A-6CB0-4BAE-B486-56247D35942E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D06FB-3DE1-4326-8608-28483797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9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background with circles and lines&#10;&#10;AI-generated content may be incorrect.">
            <a:extLst>
              <a:ext uri="{FF2B5EF4-FFF2-40B4-BE49-F238E27FC236}">
                <a16:creationId xmlns:a16="http://schemas.microsoft.com/office/drawing/2014/main" id="{92B4AA3D-250A-F61D-A207-C53FA2A1D2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861264-2154-2B3C-7CF3-47E6C8B113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5" b="13055"/>
          <a:stretch/>
        </p:blipFill>
        <p:spPr>
          <a:xfrm>
            <a:off x="9006066" y="241301"/>
            <a:ext cx="2760039" cy="122028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78202A2-E8BD-6AD4-C5BB-6621B681C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223" y="689191"/>
            <a:ext cx="8566150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531C069-C2F0-BB61-1879-7707A8863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5223" y="3585263"/>
            <a:ext cx="8566150" cy="1500187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331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F7D3B-84C4-C88C-45F4-B342B72F4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155" y="81511"/>
            <a:ext cx="109728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08501-AE88-2F0C-FEFE-4057BAC38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E366ACF7-F34F-9E78-A2B7-CE5F6C8A8CE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5989744"/>
            <a:ext cx="9144000" cy="365760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34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E6D3E-1269-8B1B-6CD5-959B7AED8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53" y="81513"/>
            <a:ext cx="109728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FD1CA-95A6-E31B-A517-1A82E420E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850" y="1451340"/>
            <a:ext cx="5257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9FF9D-6124-8CD9-9238-60AA5C01B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4850" y="2275252"/>
            <a:ext cx="5257800" cy="3200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B0866-8DB1-03FC-8A82-C5A471F0F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8674" y="1451340"/>
            <a:ext cx="5257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C74907-5FF2-8D52-23D6-5687CA49F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8674" y="2275252"/>
            <a:ext cx="5257800" cy="32004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76B4DD11-5DF2-6239-98D8-B1FF24AA198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5989744"/>
            <a:ext cx="9144000" cy="365760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62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339336-D86B-7400-FE95-2AE2AC4C1F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21A43F-A8B9-21AC-6432-CC0143ED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9DA6628E-919A-2145-AF23-226CF08B5A6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5989744"/>
            <a:ext cx="9144000" cy="365760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05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19314C47-73BE-16AB-184A-8100EB1092D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5989744"/>
            <a:ext cx="9144000" cy="365760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28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F1F78-D47E-8299-03EA-1BBC35A4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553E03-AE21-8131-FA16-D8A1631D8B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743A243E-338B-620D-79EF-578C62C7AAB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100584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56" y="1452027"/>
            <a:ext cx="10972800" cy="4389120"/>
          </a:xfrm>
        </p:spPr>
        <p:txBody>
          <a:bodyPr/>
          <a:lstStyle>
            <a:lvl1pPr>
              <a:defRPr b="1">
                <a:solidFill>
                  <a:srgbClr val="003876"/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FAA4DC-F3E3-470A-A76E-27FB44F4C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A301F89-6652-AA30-5941-D2554B33214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5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AF23CB26-C68B-440D-ABD7-85D9BC7925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47867" y="1456399"/>
            <a:ext cx="2743200" cy="43891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56" y="1456401"/>
            <a:ext cx="8001000" cy="4389120"/>
          </a:xfrm>
        </p:spPr>
        <p:txBody>
          <a:bodyPr/>
          <a:lstStyle>
            <a:lvl1pPr>
              <a:defRPr b="1">
                <a:solidFill>
                  <a:srgbClr val="003876"/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20FECC5-2400-4DE1-ADD4-F1F3D0FF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151" y="81514"/>
            <a:ext cx="109728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99330193-3F5D-3D87-3118-EA7A5CCCFA7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0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408" y="1454479"/>
            <a:ext cx="5257800" cy="4389120"/>
          </a:xfrm>
        </p:spPr>
        <p:txBody>
          <a:bodyPr/>
          <a:lstStyle>
            <a:lvl1pPr>
              <a:defRPr b="1">
                <a:solidFill>
                  <a:srgbClr val="003876"/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8424" y="1454479"/>
            <a:ext cx="5257800" cy="4389120"/>
          </a:xfrm>
        </p:spPr>
        <p:txBody>
          <a:bodyPr/>
          <a:lstStyle>
            <a:lvl1pPr>
              <a:defRPr b="1">
                <a:solidFill>
                  <a:srgbClr val="003876"/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7CCDC6-8CA6-4C29-8E04-7738FA0FD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157" y="81512"/>
            <a:ext cx="109728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9A277875-F770-7504-AF5F-E13994EA5BD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4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854" y="81513"/>
            <a:ext cx="10972800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853" y="1451338"/>
            <a:ext cx="52578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8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853" y="2275250"/>
            <a:ext cx="5257800" cy="356616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8673" y="1451338"/>
            <a:ext cx="52578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8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8673" y="2275250"/>
            <a:ext cx="5257800" cy="356616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EFCB8E5-0D3A-C3C3-8C60-82DEBEDB73E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9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55701"/>
            <a:ext cx="10515600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36155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06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724" y="81512"/>
            <a:ext cx="10972800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9DD2B87F-CA3C-4C8D-2CF9-3AA20837D8C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4D694123-3508-9B00-1930-084A119D81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8156" y="6175562"/>
            <a:ext cx="9144000" cy="682438"/>
          </a:xfrm>
        </p:spPr>
        <p:txBody>
          <a:bodyPr>
            <a:normAutofit/>
          </a:bodyPr>
          <a:lstStyle>
            <a:lvl1pPr marL="0" indent="0">
              <a:buNone/>
              <a:defRPr sz="1500" i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[references if applicable]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46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44CAD-8EB9-F8FA-B75D-B1E1C883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736073"/>
            <a:ext cx="10515600" cy="2852737"/>
          </a:xfrm>
        </p:spPr>
        <p:txBody>
          <a:bodyPr anchor="b">
            <a:normAutofit/>
          </a:bodyPr>
          <a:lstStyle>
            <a:lvl1pPr>
              <a:defRPr sz="4000">
                <a:solidFill>
                  <a:srgbClr val="0038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5120C-C47E-AE9A-3953-F025264B9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450" y="361579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838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62AD14-41E0-CB44-B5DB-934E7FC0E415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118"/>
            <a:ext cx="12192000" cy="6857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156" y="81510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156" y="1453992"/>
            <a:ext cx="10972800" cy="438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3406CA-C806-4FF0-95AF-7419A6ADBCC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5" b="13055"/>
          <a:stretch/>
        </p:blipFill>
        <p:spPr>
          <a:xfrm>
            <a:off x="10192440" y="5899967"/>
            <a:ext cx="1594832" cy="70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2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53" r:id="rId5"/>
    <p:sldLayoutId id="2147483651" r:id="rId6"/>
    <p:sldLayoutId id="2147483657" r:id="rId7"/>
    <p:sldLayoutId id="2147483654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5C0856D-6D4C-4311-F9D3-BD637D0D76E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EE934-0A57-5A8C-3F97-00588C54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155" y="8151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29967-29A3-E1D2-B2DD-5505917A9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8156" y="1453996"/>
            <a:ext cx="109728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6D2D77-7104-24EF-03F8-C13A97449F8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5" b="13055"/>
          <a:stretch/>
        </p:blipFill>
        <p:spPr>
          <a:xfrm>
            <a:off x="10370240" y="5594615"/>
            <a:ext cx="1594832" cy="70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56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468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8EA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36843-477F-205D-BF46-DBE88DF01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[Presentation Title]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DEBB7-0E32-67E9-071B-E0037B19A2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[Presenter’s Name]</a:t>
            </a:r>
          </a:p>
          <a:p>
            <a:r>
              <a:rPr lang="en-US" dirty="0"/>
              <a:t>[Presenter’s Institution]</a:t>
            </a:r>
          </a:p>
        </p:txBody>
      </p:sp>
    </p:spTree>
    <p:extLst>
      <p:ext uri="{BB962C8B-B14F-4D97-AF65-F5344CB8AC3E}">
        <p14:creationId xmlns:p14="http://schemas.microsoft.com/office/powerpoint/2010/main" val="144900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40BE65-0DD8-12F7-98FF-0D62C059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Disclose </a:t>
            </a:r>
            <a:r>
              <a:rPr lang="en-US" sz="2400" b="0" u="sng" dirty="0">
                <a:solidFill>
                  <a:schemeClr val="tx1">
                    <a:lumMod val="75000"/>
                  </a:schemeClr>
                </a:solidFill>
              </a:rPr>
              <a:t>relevant financial relationships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– name of the ineligible company(</a:t>
            </a:r>
            <a:r>
              <a:rPr lang="en-US" sz="2400" b="0" dirty="0" err="1">
                <a:solidFill>
                  <a:schemeClr val="tx1">
                    <a:lumMod val="75000"/>
                  </a:schemeClr>
                </a:solidFill>
              </a:rPr>
              <a:t>ies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) with which you have the relationship(s), the nature of the relationship(s)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If you have nothing to disclose, note on this slide:</a:t>
            </a:r>
          </a:p>
          <a:p>
            <a:pPr marL="0" indent="0" algn="ctr">
              <a:buNone/>
            </a:pPr>
            <a:r>
              <a:rPr lang="en-US" sz="2400" b="0" i="1" dirty="0">
                <a:solidFill>
                  <a:schemeClr val="tx1">
                    <a:lumMod val="75000"/>
                  </a:schemeClr>
                </a:solidFill>
              </a:rPr>
              <a:t>No relevant financial relationships with ineligible companies.</a:t>
            </a:r>
            <a:endParaRPr lang="en-US" sz="2400" b="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b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057AF8-389C-5A2B-C7EA-7E4247A88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</p:spTree>
    <p:extLst>
      <p:ext uri="{BB962C8B-B14F-4D97-AF65-F5344CB8AC3E}">
        <p14:creationId xmlns:p14="http://schemas.microsoft.com/office/powerpoint/2010/main" val="254489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F025E-B7C8-EF60-754E-6C83A7E5A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3ED90F-DDD5-0538-8348-C9293F693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Include </a:t>
            </a:r>
            <a:r>
              <a:rPr lang="en-US" sz="2400" b="0" u="sng" dirty="0">
                <a:solidFill>
                  <a:schemeClr val="tx1">
                    <a:lumMod val="75000"/>
                  </a:schemeClr>
                </a:solidFill>
              </a:rPr>
              <a:t>newest data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available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Give a </a:t>
            </a:r>
            <a:r>
              <a:rPr lang="en-US" sz="2400" b="0" u="sng" dirty="0">
                <a:solidFill>
                  <a:schemeClr val="tx1">
                    <a:lumMod val="75000"/>
                  </a:schemeClr>
                </a:solidFill>
              </a:rPr>
              <a:t>balanced view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of therapeutic options whenever possible and not focus on only your work/research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Do </a:t>
            </a:r>
            <a:r>
              <a:rPr lang="en-US" sz="2400" b="0" u="sng" dirty="0">
                <a:solidFill>
                  <a:schemeClr val="tx1">
                    <a:lumMod val="75000"/>
                  </a:schemeClr>
                </a:solidFill>
              </a:rPr>
              <a:t>not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include patient names or other identifying information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Do </a:t>
            </a:r>
            <a:r>
              <a:rPr lang="en-US" sz="2400" b="0" u="sng" dirty="0">
                <a:solidFill>
                  <a:schemeClr val="tx1">
                    <a:lumMod val="75000"/>
                  </a:schemeClr>
                </a:solidFill>
              </a:rPr>
              <a:t>not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use copyrighted images, commercial logos, or </a:t>
            </a:r>
            <a:br>
              <a:rPr lang="en-US" sz="2400" b="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brand names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Use </a:t>
            </a:r>
            <a:r>
              <a:rPr lang="en-US" sz="2400" b="0" dirty="0" err="1">
                <a:solidFill>
                  <a:schemeClr val="tx1">
                    <a:lumMod val="75000"/>
                  </a:schemeClr>
                </a:solidFill>
              </a:rPr>
              <a:t>approx</a:t>
            </a:r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 1 slide per minute of presentation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Use at least size 24 for audience viewing</a:t>
            </a:r>
          </a:p>
          <a:p>
            <a:r>
              <a:rPr lang="en-US" sz="2400" b="0" dirty="0">
                <a:solidFill>
                  <a:schemeClr val="tx1">
                    <a:lumMod val="75000"/>
                  </a:schemeClr>
                </a:solidFill>
              </a:rPr>
              <a:t>Tables and images should be large enough for audience viewing</a:t>
            </a:r>
            <a:endParaRPr lang="en-US" sz="2400" b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BA5868-AC9D-C12C-F2D4-CC5C0CF45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7F745-6FC5-5F66-7813-F560D71BADF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83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0525F9-1DB0-978D-B60D-451F93069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5085CA-585F-9B65-EAC5-C3049F6A8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77D587-F0D3-630A-9909-E417A3B0897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7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A2784A-F14B-5188-42C8-AAB63439A1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08E0E-04C6-9998-83EA-17895BFB96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E54F-38C6-771E-720B-050AD028B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6536F9-E438-D0EE-A487-A889AFCD577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6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1807B0-EBBC-5F4C-1988-AAFC3852B44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C8F79-578C-DBE3-CEB1-294200936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747048-0553-7B63-A44E-D37E722E3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540175-2CD1-45C9-3EC9-1B9CFC731D4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9E58D-DBB0-560C-F9F1-C82D266D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78D8F-54F0-8437-444A-A7E95404A9A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58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934640-DC45-5936-3385-A814CAD76C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N 2019">
      <a:dk1>
        <a:srgbClr val="3A3838"/>
      </a:dk1>
      <a:lt1>
        <a:sysClr val="window" lastClr="FFFFFF"/>
      </a:lt1>
      <a:dk2>
        <a:srgbClr val="213E7B"/>
      </a:dk2>
      <a:lt2>
        <a:srgbClr val="E7E6E6"/>
      </a:lt2>
      <a:accent1>
        <a:srgbClr val="008AAB"/>
      </a:accent1>
      <a:accent2>
        <a:srgbClr val="213E7B"/>
      </a:accent2>
      <a:accent3>
        <a:srgbClr val="2C9942"/>
      </a:accent3>
      <a:accent4>
        <a:srgbClr val="FF8300"/>
      </a:accent4>
      <a:accent5>
        <a:srgbClr val="008AAB"/>
      </a:accent5>
      <a:accent6>
        <a:srgbClr val="757070"/>
      </a:accent6>
      <a:hlink>
        <a:srgbClr val="008AAB"/>
      </a:hlink>
      <a:folHlink>
        <a:srgbClr val="75707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133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Custom Design</vt:lpstr>
      <vt:lpstr>[Presentation Title]</vt:lpstr>
      <vt:lpstr>Disclosures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Anderson</dc:creator>
  <cp:lastModifiedBy>Jin Soo Kim</cp:lastModifiedBy>
  <cp:revision>64</cp:revision>
  <dcterms:created xsi:type="dcterms:W3CDTF">2017-04-24T15:47:09Z</dcterms:created>
  <dcterms:modified xsi:type="dcterms:W3CDTF">2025-05-28T16:49:16Z</dcterms:modified>
</cp:coreProperties>
</file>