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B1C8"/>
    <a:srgbClr val="A6D5C1"/>
    <a:srgbClr val="D3EAE0"/>
    <a:srgbClr val="CCE4F2"/>
    <a:srgbClr val="FBCDA5"/>
    <a:srgbClr val="A6A4B9"/>
    <a:srgbClr val="D3D2DC"/>
    <a:srgbClr val="4DAB83"/>
    <a:srgbClr val="D2D8E4"/>
    <a:srgbClr val="FDE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62"/>
    <p:restoredTop sz="94431" autoAdjust="0"/>
  </p:normalViewPr>
  <p:slideViewPr>
    <p:cSldViewPr snapToGrid="0" showGuides="1">
      <p:cViewPr varScale="1">
        <p:scale>
          <a:sx n="51" d="100"/>
          <a:sy n="51" d="100"/>
        </p:scale>
        <p:origin x="990" y="10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4976844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of the core elements are locked to avoid accidental moving of the logo, title, etc.. To change the size of a box, right click in the box and select “Unlock.”</a:t>
            </a:r>
          </a:p>
        </p:txBody>
      </p:sp>
    </p:spTree>
    <p:extLst>
      <p:ext uri="{BB962C8B-B14F-4D97-AF65-F5344CB8AC3E}">
        <p14:creationId xmlns:p14="http://schemas.microsoft.com/office/powerpoint/2010/main" val="1617020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of the core elements are locked to avoid accidental moving of the logo, title, etc.. To change the size of a box, right click in the box and select “Unlock.”</a:t>
            </a:r>
          </a:p>
        </p:txBody>
      </p:sp>
    </p:spTree>
    <p:extLst>
      <p:ext uri="{BB962C8B-B14F-4D97-AF65-F5344CB8AC3E}">
        <p14:creationId xmlns:p14="http://schemas.microsoft.com/office/powerpoint/2010/main" val="3590715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of the core elements are locked to avoid accidental moving of the logo, title, etc.. To change the size of a box, right click in the box and select “Unlock.”</a:t>
            </a:r>
          </a:p>
        </p:txBody>
      </p:sp>
    </p:spTree>
    <p:extLst>
      <p:ext uri="{BB962C8B-B14F-4D97-AF65-F5344CB8AC3E}">
        <p14:creationId xmlns:p14="http://schemas.microsoft.com/office/powerpoint/2010/main" val="2241309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228600" algn="ctr">
              <a:spcBef>
                <a:spcPts val="0"/>
              </a:spcBef>
              <a:buSzTx/>
              <a:buNone/>
              <a:defRPr sz="5400"/>
            </a:lvl2pPr>
            <a:lvl3pPr marL="0" indent="457200" algn="ctr">
              <a:spcBef>
                <a:spcPts val="0"/>
              </a:spcBef>
              <a:buSzTx/>
              <a:buNone/>
              <a:defRPr sz="5400"/>
            </a:lvl3pPr>
            <a:lvl4pPr marL="0" indent="685800" algn="ctr">
              <a:spcBef>
                <a:spcPts val="0"/>
              </a:spcBef>
              <a:buSzTx/>
              <a:buNone/>
              <a:defRPr sz="5400"/>
            </a:lvl4pPr>
            <a:lvl5pPr marL="0" indent="91440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228600" algn="ctr">
              <a:spcBef>
                <a:spcPts val="0"/>
              </a:spcBef>
              <a:buSzTx/>
              <a:buNone/>
              <a:defRPr sz="5400"/>
            </a:lvl2pPr>
            <a:lvl3pPr marL="0" indent="457200" algn="ctr">
              <a:spcBef>
                <a:spcPts val="0"/>
              </a:spcBef>
              <a:buSzTx/>
              <a:buNone/>
              <a:defRPr sz="5400"/>
            </a:lvl3pPr>
            <a:lvl4pPr marL="0" indent="685800" algn="ctr">
              <a:spcBef>
                <a:spcPts val="0"/>
              </a:spcBef>
              <a:buSzTx/>
              <a:buNone/>
              <a:defRPr sz="5400"/>
            </a:lvl4pPr>
            <a:lvl5pPr marL="0" indent="91440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13165980" y="952500"/>
            <a:ext cx="9525001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228600" algn="ctr">
              <a:spcBef>
                <a:spcPts val="0"/>
              </a:spcBef>
              <a:buSzTx/>
              <a:buNone/>
              <a:defRPr sz="5400"/>
            </a:lvl2pPr>
            <a:lvl3pPr marL="0" indent="457200" algn="ctr">
              <a:spcBef>
                <a:spcPts val="0"/>
              </a:spcBef>
              <a:buSzTx/>
              <a:buNone/>
              <a:defRPr sz="5400"/>
            </a:lvl3pPr>
            <a:lvl4pPr marL="0" indent="685800" algn="ctr">
              <a:spcBef>
                <a:spcPts val="0"/>
              </a:spcBef>
              <a:buSzTx/>
              <a:buNone/>
              <a:defRPr sz="5400"/>
            </a:lvl4pPr>
            <a:lvl5pPr marL="0" indent="91440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3169900" y="3149600"/>
            <a:ext cx="95250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" TargetMode="External"/><Relationship Id="rId2" Type="http://schemas.openxmlformats.org/officeDocument/2006/relationships/hyperlink" Target="https://thenounproject.com/" TargetMode="Externa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www.flatic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6C31123D-4AC9-3E1A-4CEE-A34E3D8C9EF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00386" y="2285948"/>
            <a:ext cx="5943600" cy="9107424"/>
            <a:chOff x="200386" y="2285948"/>
            <a:chExt cx="5747085" cy="922906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8CC4671-63EC-C617-BF69-94A14684CD0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00386" y="2407591"/>
              <a:ext cx="5747085" cy="9107424"/>
            </a:xfrm>
            <a:prstGeom prst="rect">
              <a:avLst/>
            </a:prstGeom>
            <a:solidFill>
              <a:srgbClr val="D2D8E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125" name="Methods and Cohort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86380" y="2285948"/>
              <a:ext cx="5575093" cy="1201163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tIns="91439" bIns="91439" anchor="ctr">
              <a:normAutofit/>
            </a:bodyPr>
            <a:lstStyle>
              <a:lvl1pPr algn="l" defTabSz="1828800">
                <a:defRPr sz="3600"/>
              </a:lvl1pPr>
            </a:lstStyle>
            <a:p>
              <a:r>
                <a:rPr dirty="0">
                  <a:latin typeface="+mn-lt"/>
                </a:rPr>
                <a:t>Methods and Cohort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05D52A5-DF57-FAB6-6E2B-C33023D52713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250863" y="2285949"/>
            <a:ext cx="5943600" cy="9107424"/>
            <a:chOff x="6221712" y="2285949"/>
            <a:chExt cx="5727492" cy="9199055"/>
          </a:xfrm>
          <a:solidFill>
            <a:srgbClr val="4DAB83"/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3A9921F-7BDB-E5C5-1AF8-D007AEE824F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221712" y="2377580"/>
              <a:ext cx="5727492" cy="9107424"/>
            </a:xfrm>
            <a:prstGeom prst="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126" name="Intervention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345365" y="2285949"/>
              <a:ext cx="3039302" cy="1201163"/>
            </a:xfrm>
            <a:prstGeom prst="rect">
              <a:avLst/>
            </a:prstGeom>
            <a:noFill/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tIns="91439" bIns="91439" anchor="ctr">
              <a:normAutofit/>
            </a:bodyPr>
            <a:lstStyle>
              <a:lvl1pPr algn="l" defTabSz="1828800">
                <a:defRPr sz="3600"/>
              </a:lvl1pPr>
            </a:lstStyle>
            <a:p>
              <a:r>
                <a:rPr dirty="0">
                  <a:solidFill>
                    <a:schemeClr val="bg1"/>
                  </a:solidFill>
                  <a:latin typeface="+mn-lt"/>
                </a:rPr>
                <a:t>Intervention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9327E4B-95B6-BB07-8A7E-FE33685BC58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301341" y="2285949"/>
            <a:ext cx="11923611" cy="9099526"/>
            <a:chOff x="12301341" y="2285949"/>
            <a:chExt cx="11923611" cy="9099526"/>
          </a:xfrm>
          <a:solidFill>
            <a:schemeClr val="accent2"/>
          </a:solidFill>
        </p:grpSpPr>
        <p:sp>
          <p:nvSpPr>
            <p:cNvPr id="124" name="Rectangle 7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301341" y="2369491"/>
              <a:ext cx="11923611" cy="9015984"/>
            </a:xfrm>
            <a:prstGeom prst="rect">
              <a:avLst/>
            </a:prstGeom>
            <a:grpFill/>
            <a:ln w="12700">
              <a:miter lim="400000"/>
            </a:ln>
          </p:spPr>
          <p:txBody>
            <a:bodyPr tIns="91439" bIns="91439" anchor="ctr"/>
            <a:lstStyle/>
            <a:p>
              <a:pPr defTabSz="1828800">
                <a:defRPr sz="3600" b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dirty="0">
                <a:latin typeface="+mn-lt"/>
              </a:endParaRPr>
            </a:p>
          </p:txBody>
        </p:sp>
        <p:sp>
          <p:nvSpPr>
            <p:cNvPr id="127" name="Outcomes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496036" y="2285949"/>
              <a:ext cx="3039302" cy="1201163"/>
            </a:xfrm>
            <a:prstGeom prst="rect">
              <a:avLst/>
            </a:prstGeom>
            <a:noFill/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tIns="91439" bIns="91439" anchor="ctr">
              <a:normAutofit/>
            </a:bodyPr>
            <a:lstStyle>
              <a:lvl1pPr algn="l" defTabSz="1828800">
                <a:defRPr sz="3600"/>
              </a:lvl1pPr>
            </a:lstStyle>
            <a:p>
              <a:r>
                <a:rPr dirty="0">
                  <a:solidFill>
                    <a:schemeClr val="bg1"/>
                  </a:solidFill>
                  <a:latin typeface="+mn-lt"/>
                </a:rPr>
                <a:t>Outcomes</a:t>
              </a:r>
            </a:p>
          </p:txBody>
        </p:sp>
      </p:grpSp>
      <p:sp>
        <p:nvSpPr>
          <p:cNvPr id="130" name="Reference"/>
          <p:cNvSpPr txBox="1"/>
          <p:nvPr/>
        </p:nvSpPr>
        <p:spPr>
          <a:xfrm>
            <a:off x="12271527" y="11729422"/>
            <a:ext cx="12032952" cy="14670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>
            <a:normAutofit/>
          </a:bodyPr>
          <a:lstStyle>
            <a:lvl1pPr algn="l" defTabSz="1828800">
              <a:defRPr sz="2800" b="0"/>
            </a:lvl1pPr>
          </a:lstStyle>
          <a:p>
            <a:r>
              <a:rPr lang="en-US" dirty="0">
                <a:latin typeface="Helvetica LT Std" panose="020B0504020202020204" pitchFamily="34" charset="0"/>
              </a:rPr>
              <a:t>Authors. </a:t>
            </a:r>
            <a:r>
              <a:rPr lang="en-US" b="1" dirty="0">
                <a:latin typeface="Helvetica LT Std" panose="020B0504020202020204" pitchFamily="34" charset="0"/>
              </a:rPr>
              <a:t>Title. </a:t>
            </a:r>
            <a:r>
              <a:rPr lang="en-US" i="1" dirty="0">
                <a:latin typeface="Helvetica LT Std" panose="020B0504020202020204" pitchFamily="34" charset="0"/>
              </a:rPr>
              <a:t>Journal</a:t>
            </a:r>
            <a:r>
              <a:rPr lang="en-US" dirty="0">
                <a:latin typeface="Helvetica LT Std" panose="020B0504020202020204" pitchFamily="34" charset="0"/>
              </a:rPr>
              <a:t>. Year;Volume(Issue). doi: XXXXXXXXX</a:t>
            </a:r>
            <a:endParaRPr dirty="0">
              <a:latin typeface="Helvetica LT Std" panose="020B0504020202020204" pitchFamily="34" charset="0"/>
            </a:endParaRP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03DD8DA6-8FE4-4AE9-BC99-DD64255FB887}"/>
              </a:ext>
            </a:extLst>
          </p:cNvPr>
          <p:cNvSpPr>
            <a:spLocks/>
          </p:cNvSpPr>
          <p:nvPr/>
        </p:nvSpPr>
        <p:spPr>
          <a:xfrm>
            <a:off x="-1" y="1946914"/>
            <a:ext cx="24384001" cy="339036"/>
          </a:xfrm>
          <a:prstGeom prst="rect">
            <a:avLst/>
          </a:prstGeom>
          <a:solidFill>
            <a:srgbClr val="1E3B76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800">
              <a:defRPr sz="3600"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0F407B9-9708-C534-5C8D-4E09E9DEB96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88864" y="11576634"/>
            <a:ext cx="12032952" cy="1920240"/>
            <a:chOff x="188864" y="11576634"/>
            <a:chExt cx="11923611" cy="1920240"/>
          </a:xfrm>
          <a:solidFill>
            <a:srgbClr val="1E3B76">
              <a:alpha val="20000"/>
            </a:srgbClr>
          </a:solidFill>
        </p:grpSpPr>
        <p:sp>
          <p:nvSpPr>
            <p:cNvPr id="2" name="Rectangle 7">
              <a:extLst>
                <a:ext uri="{FF2B5EF4-FFF2-40B4-BE49-F238E27FC236}">
                  <a16:creationId xmlns:a16="http://schemas.microsoft.com/office/drawing/2014/main" id="{C1894F2A-E6D0-371E-239D-E1CDAA56911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8864" y="11576634"/>
              <a:ext cx="11923611" cy="1920240"/>
            </a:xfrm>
            <a:prstGeom prst="rect">
              <a:avLst/>
            </a:prstGeom>
            <a:solidFill>
              <a:srgbClr val="A6A4B9"/>
            </a:solidFill>
            <a:ln w="12700">
              <a:miter lim="400000"/>
            </a:ln>
          </p:spPr>
          <p:txBody>
            <a:bodyPr tIns="91439" bIns="91439" anchor="ctr"/>
            <a:lstStyle/>
            <a:p>
              <a:pPr defTabSz="1828800">
                <a:defRPr sz="3600" b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1" name="Conclusions Lorem ipsum dolor sit amet, consectetur adipiscing elit. Curabitur in venenatis risus. Nullam non nisl mollis, venenatis diam eget, pulvinar urna. Praesent facilisis a velit eget pretium. Cras id lacinia tortor.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57025" y="11824672"/>
              <a:ext cx="11787288" cy="1395254"/>
            </a:xfrm>
            <a:prstGeom prst="rect">
              <a:avLst/>
            </a:prstGeom>
            <a:noFill/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50800" tIns="50800" rIns="50800" bIns="50800">
              <a:spAutoFit/>
            </a:bodyPr>
            <a:lstStyle/>
            <a:p>
              <a:pPr algn="l" defTabSz="457200">
                <a:defRPr sz="2800" b="0">
                  <a:solidFill>
                    <a:srgbClr val="FFFFFF"/>
                  </a:solidFill>
                </a:defRPr>
              </a:pPr>
              <a:r>
                <a:rPr sz="2800" b="1" dirty="0">
                  <a:solidFill>
                    <a:schemeClr val="tx1"/>
                  </a:solidFill>
                  <a:latin typeface="Helvetica LT Std" panose="020B0504020202020204" pitchFamily="34" charset="0"/>
                </a:rPr>
                <a:t>Conclusions</a:t>
              </a:r>
              <a:r>
                <a:rPr lang="en-US" sz="2800" b="1" dirty="0">
                  <a:solidFill>
                    <a:schemeClr val="tx1"/>
                  </a:solidFill>
                  <a:latin typeface="Helvetica LT Std" panose="020B0504020202020204" pitchFamily="34" charset="0"/>
                </a:rPr>
                <a:t>:</a:t>
              </a:r>
              <a:r>
                <a:rPr sz="2800" dirty="0">
                  <a:solidFill>
                    <a:schemeClr val="tx1"/>
                  </a:solidFill>
                  <a:latin typeface="Helvetica LT Std" panose="020B0504020202020204" pitchFamily="34" charset="0"/>
                </a:rPr>
                <a:t> Lorem ipsum dolor sit amet, consectetur adipiscing elit. Curabitur in venenatis risus. Nullam non nisl mollis, venenatis diam eget, pulvinar urna. Praesent facilisis a velit eget pretium. Cras id lacinia tortor.</a:t>
              </a: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B700E34E-05FA-2F70-E8E2-30FC779C4CD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078860" y="13072572"/>
            <a:ext cx="10072914" cy="369332"/>
          </a:xfrm>
          <a:prstGeom prst="rect">
            <a:avLst/>
          </a:prstGeom>
          <a:solidFill>
            <a:srgbClr val="FBCDA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182880" bIns="0" numCol="1" spcCol="38100" rtlCol="0" anchor="ctr">
            <a:spAutoFit/>
          </a:bodyPr>
          <a:lstStyle/>
          <a:p>
            <a:pPr marL="0" marR="0" indent="0" algn="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rPr>
              <a:t>Visual abstract by Name, Degree(s)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E21B7BE-0635-ED30-3C4D-24134F96910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4367" y="252061"/>
            <a:ext cx="7259633" cy="1744662"/>
          </a:xfrm>
          <a:prstGeom prst="rect">
            <a:avLst/>
          </a:prstGeom>
        </p:spPr>
      </p:pic>
      <p:sp>
        <p:nvSpPr>
          <p:cNvPr id="15" name="Randomized controlled trial">
            <a:extLst>
              <a:ext uri="{FF2B5EF4-FFF2-40B4-BE49-F238E27FC236}">
                <a16:creationId xmlns:a16="http://schemas.microsoft.com/office/drawing/2014/main" id="{FF2A078A-3987-B803-001A-D1B6CD3CAB22}"/>
              </a:ext>
            </a:extLst>
          </p:cNvPr>
          <p:cNvSpPr txBox="1">
            <a:spLocks/>
          </p:cNvSpPr>
          <p:nvPr/>
        </p:nvSpPr>
        <p:spPr>
          <a:xfrm>
            <a:off x="236989" y="8112"/>
            <a:ext cx="16711309" cy="1979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39" tIns="91439" rIns="91439" bIns="91439" anchor="ctr">
            <a:normAutofit/>
          </a:bodyPr>
          <a:lstStyle>
            <a:lvl1pPr marL="0" marR="0" indent="0" algn="l" defTabSz="18288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4572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6858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9144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11430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13716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16002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18288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en-US">
                <a:latin typeface="Helvetica LT Std" panose="020B0504020202020204" pitchFamily="34" charset="0"/>
              </a:rPr>
              <a:t>Title</a:t>
            </a:r>
            <a:endParaRPr lang="en-US" dirty="0">
              <a:latin typeface="Helvetica LT Std" panose="020B05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D32491E-B3AB-84F3-6F17-926029F7C2E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4367" y="252061"/>
            <a:ext cx="7259633" cy="1744662"/>
          </a:xfrm>
          <a:prstGeom prst="rect">
            <a:avLst/>
          </a:prstGeom>
        </p:spPr>
      </p:pic>
      <p:sp>
        <p:nvSpPr>
          <p:cNvPr id="141" name="Randomized controlled trial"/>
          <p:cNvSpPr txBox="1"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236989" y="8112"/>
            <a:ext cx="16711309" cy="1979435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l" defTabSz="1828800">
              <a:defRPr sz="54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en-US" dirty="0">
                <a:latin typeface="Helvetica LT Std" panose="020B0504020202020204" pitchFamily="34" charset="0"/>
              </a:rPr>
              <a:t>Title</a:t>
            </a:r>
            <a:endParaRPr dirty="0">
              <a:latin typeface="Helvetica LT Std" panose="020B0504020202020204" pitchFamily="34" charset="0"/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B0A9BC14-FB2A-0C43-8F9F-6EDCFC224D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84274" y="2419870"/>
            <a:ext cx="16213538" cy="9010181"/>
          </a:xfrm>
          <a:prstGeom prst="rect">
            <a:avLst/>
          </a:prstGeom>
          <a:solidFill>
            <a:srgbClr val="1E3B76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800">
              <a:defRPr sz="3600"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bg1"/>
              </a:solidFill>
            </a:endParaRPr>
          </a:p>
        </p:txBody>
      </p:sp>
      <p:sp>
        <p:nvSpPr>
          <p:cNvPr id="14" name="Outcomes">
            <a:extLst>
              <a:ext uri="{FF2B5EF4-FFF2-40B4-BE49-F238E27FC236}">
                <a16:creationId xmlns:a16="http://schemas.microsoft.com/office/drawing/2014/main" id="{41812071-9B06-1443-94A3-9F1B1A4F70A4}"/>
              </a:ext>
            </a:extLst>
          </p:cNvPr>
          <p:cNvSpPr txBox="1"/>
          <p:nvPr/>
        </p:nvSpPr>
        <p:spPr>
          <a:xfrm>
            <a:off x="8230745" y="2324815"/>
            <a:ext cx="3039303" cy="1201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 anchor="ctr">
            <a:normAutofit/>
          </a:bodyPr>
          <a:lstStyle>
            <a:lvl1pPr algn="l" defTabSz="1828800">
              <a:defRPr sz="3600"/>
            </a:lvl1pPr>
          </a:lstStyle>
          <a:p>
            <a:r>
              <a:rPr lang="en-US" dirty="0">
                <a:solidFill>
                  <a:schemeClr val="bg1"/>
                </a:solidFill>
                <a:latin typeface="Helvetica LT Std" panose="020B0504020202020204" pitchFamily="34" charset="0"/>
              </a:rPr>
              <a:t>Findings</a:t>
            </a:r>
            <a:endParaRPr dirty="0">
              <a:solidFill>
                <a:schemeClr val="bg1"/>
              </a:solidFill>
              <a:latin typeface="Helvetica LT Std" panose="020B0504020202020204" pitchFamily="34" charset="0"/>
            </a:endParaRP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08E586BF-2CC5-8A43-9C5E-CE5298127EA0}"/>
              </a:ext>
            </a:extLst>
          </p:cNvPr>
          <p:cNvSpPr>
            <a:spLocks/>
          </p:cNvSpPr>
          <p:nvPr/>
        </p:nvSpPr>
        <p:spPr>
          <a:xfrm>
            <a:off x="203343" y="2419870"/>
            <a:ext cx="7657695" cy="9010181"/>
          </a:xfrm>
          <a:prstGeom prst="rect">
            <a:avLst/>
          </a:prstGeom>
          <a:solidFill>
            <a:srgbClr val="A6D5C1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800">
              <a:defRPr sz="3600"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/>
          </a:p>
        </p:txBody>
      </p:sp>
      <p:sp>
        <p:nvSpPr>
          <p:cNvPr id="138" name="Methods and Cohort"/>
          <p:cNvSpPr txBox="1"/>
          <p:nvPr/>
        </p:nvSpPr>
        <p:spPr>
          <a:xfrm>
            <a:off x="257652" y="2324816"/>
            <a:ext cx="5575093" cy="1201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 anchor="ctr">
            <a:normAutofit/>
          </a:bodyPr>
          <a:lstStyle>
            <a:lvl1pPr algn="l" defTabSz="1828800">
              <a:defRPr sz="3600"/>
            </a:lvl1pPr>
          </a:lstStyle>
          <a:p>
            <a:r>
              <a:rPr dirty="0">
                <a:latin typeface="Helvetica LT Std" panose="020B0504020202020204" pitchFamily="34" charset="0"/>
              </a:rPr>
              <a:t>Methods and Cohort</a:t>
            </a:r>
          </a:p>
        </p:txBody>
      </p:sp>
      <p:sp>
        <p:nvSpPr>
          <p:cNvPr id="7" name="Reference">
            <a:extLst>
              <a:ext uri="{FF2B5EF4-FFF2-40B4-BE49-F238E27FC236}">
                <a16:creationId xmlns:a16="http://schemas.microsoft.com/office/drawing/2014/main" id="{8259DDF4-4FBB-73A3-9B64-FE1AD2530260}"/>
              </a:ext>
            </a:extLst>
          </p:cNvPr>
          <p:cNvSpPr txBox="1"/>
          <p:nvPr/>
        </p:nvSpPr>
        <p:spPr>
          <a:xfrm>
            <a:off x="12271527" y="11729422"/>
            <a:ext cx="12032952" cy="14670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>
            <a:normAutofit/>
          </a:bodyPr>
          <a:lstStyle>
            <a:lvl1pPr algn="l" defTabSz="1828800">
              <a:defRPr sz="2800" b="0"/>
            </a:lvl1pPr>
          </a:lstStyle>
          <a:p>
            <a:r>
              <a:rPr lang="en-US" dirty="0">
                <a:latin typeface="Helvetica LT Std" panose="020B0504020202020204" pitchFamily="34" charset="0"/>
              </a:rPr>
              <a:t>Authors. </a:t>
            </a:r>
            <a:r>
              <a:rPr lang="en-US" b="1" dirty="0">
                <a:latin typeface="Helvetica LT Std" panose="020B0504020202020204" pitchFamily="34" charset="0"/>
              </a:rPr>
              <a:t>Title. </a:t>
            </a:r>
            <a:r>
              <a:rPr lang="en-US" i="1" dirty="0">
                <a:latin typeface="Helvetica LT Std" panose="020B0504020202020204" pitchFamily="34" charset="0"/>
              </a:rPr>
              <a:t>Journal</a:t>
            </a:r>
            <a:r>
              <a:rPr lang="en-US" dirty="0">
                <a:latin typeface="Helvetica LT Std" panose="020B0504020202020204" pitchFamily="34" charset="0"/>
              </a:rPr>
              <a:t>. </a:t>
            </a:r>
            <a:r>
              <a:rPr lang="en-US" dirty="0" err="1">
                <a:latin typeface="Helvetica LT Std" panose="020B0504020202020204" pitchFamily="34" charset="0"/>
              </a:rPr>
              <a:t>Year;Volume</a:t>
            </a:r>
            <a:r>
              <a:rPr lang="en-US" dirty="0">
                <a:latin typeface="Helvetica LT Std" panose="020B0504020202020204" pitchFamily="34" charset="0"/>
              </a:rPr>
              <a:t>(Issue). doi: XXXXXXXXX</a:t>
            </a:r>
            <a:endParaRPr dirty="0">
              <a:latin typeface="Helvetica LT Std" panose="020B05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981B3BC-1CBB-3ED1-9C6A-FC48940AA84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88864" y="11576634"/>
            <a:ext cx="12032952" cy="1920240"/>
            <a:chOff x="188864" y="11576634"/>
            <a:chExt cx="11923611" cy="1920240"/>
          </a:xfrm>
          <a:solidFill>
            <a:srgbClr val="1E3B76">
              <a:alpha val="20000"/>
            </a:srgbClr>
          </a:solidFill>
        </p:grpSpPr>
        <p:sp>
          <p:nvSpPr>
            <p:cNvPr id="4" name="Rectangle 7">
              <a:extLst>
                <a:ext uri="{FF2B5EF4-FFF2-40B4-BE49-F238E27FC236}">
                  <a16:creationId xmlns:a16="http://schemas.microsoft.com/office/drawing/2014/main" id="{717EEDF0-D957-891A-C8AF-93E671CD017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8864" y="11576634"/>
              <a:ext cx="11923611" cy="1920240"/>
            </a:xfrm>
            <a:prstGeom prst="rect">
              <a:avLst/>
            </a:prstGeom>
            <a:solidFill>
              <a:srgbClr val="A6A4B9"/>
            </a:solidFill>
            <a:ln w="12700">
              <a:miter lim="400000"/>
            </a:ln>
          </p:spPr>
          <p:txBody>
            <a:bodyPr tIns="91439" bIns="91439" anchor="ctr"/>
            <a:lstStyle/>
            <a:p>
              <a:pPr defTabSz="1828800">
                <a:defRPr sz="3600" b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5" name="Conclusions Lorem ipsum dolor sit amet, consectetur adipiscing elit. Curabitur in venenatis risus. Nullam non nisl mollis, venenatis diam eget, pulvinar urna. Praesent facilisis a velit eget pretium. Cras id lacinia tortor.">
              <a:extLst>
                <a:ext uri="{FF2B5EF4-FFF2-40B4-BE49-F238E27FC236}">
                  <a16:creationId xmlns:a16="http://schemas.microsoft.com/office/drawing/2014/main" id="{5A140084-989E-08EA-EF3B-BCC50992687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57025" y="11824672"/>
              <a:ext cx="11787288" cy="1395254"/>
            </a:xfrm>
            <a:prstGeom prst="rect">
              <a:avLst/>
            </a:prstGeom>
            <a:noFill/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50800" tIns="50800" rIns="50800" bIns="50800">
              <a:spAutoFit/>
            </a:bodyPr>
            <a:lstStyle/>
            <a:p>
              <a:pPr algn="l" defTabSz="457200">
                <a:defRPr sz="2800" b="0">
                  <a:solidFill>
                    <a:srgbClr val="FFFFFF"/>
                  </a:solidFill>
                </a:defRPr>
              </a:pPr>
              <a:r>
                <a:rPr sz="2800" b="1" dirty="0">
                  <a:solidFill>
                    <a:schemeClr val="tx1"/>
                  </a:solidFill>
                  <a:latin typeface="Helvetica LT Std" panose="020B0504020202020204" pitchFamily="34" charset="0"/>
                </a:rPr>
                <a:t>Conclusions</a:t>
              </a:r>
              <a:r>
                <a:rPr lang="en-US" sz="2800" b="1" dirty="0">
                  <a:solidFill>
                    <a:schemeClr val="tx1"/>
                  </a:solidFill>
                  <a:latin typeface="Helvetica LT Std" panose="020B0504020202020204" pitchFamily="34" charset="0"/>
                </a:rPr>
                <a:t>:</a:t>
              </a:r>
              <a:r>
                <a:rPr sz="2800" dirty="0">
                  <a:solidFill>
                    <a:schemeClr val="tx1"/>
                  </a:solidFill>
                  <a:latin typeface="Helvetica LT Std" panose="020B0504020202020204" pitchFamily="34" charset="0"/>
                </a:rPr>
                <a:t> Lorem ipsum dolor sit amet, consectetur adipiscing elit. Curabitur in venenatis risus. Nullam non nisl mollis, venenatis diam eget, pulvinar urna. Praesent facilisis a velit eget pretium. Cras id lacinia tortor.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A3267BEC-002D-A5A3-C7B2-40569577FBB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078860" y="13072572"/>
            <a:ext cx="10072914" cy="369332"/>
          </a:xfrm>
          <a:prstGeom prst="rect">
            <a:avLst/>
          </a:prstGeom>
          <a:solidFill>
            <a:srgbClr val="FBCDA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182880" bIns="0" numCol="1" spcCol="38100" rtlCol="0" anchor="ctr">
            <a:spAutoFit/>
          </a:bodyPr>
          <a:lstStyle/>
          <a:p>
            <a:pPr marL="0" marR="0" indent="0" algn="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rPr>
              <a:t>Visual abstract by Name, Degree(s)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A1C93CA-8B15-A10C-4DB8-CD322170C70E}"/>
              </a:ext>
            </a:extLst>
          </p:cNvPr>
          <p:cNvSpPr>
            <a:spLocks/>
          </p:cNvSpPr>
          <p:nvPr/>
        </p:nvSpPr>
        <p:spPr>
          <a:xfrm>
            <a:off x="-1" y="1946914"/>
            <a:ext cx="24384001" cy="339036"/>
          </a:xfrm>
          <a:prstGeom prst="rect">
            <a:avLst/>
          </a:prstGeom>
          <a:solidFill>
            <a:srgbClr val="1E3B76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800">
              <a:defRPr sz="3600"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0D7A05F-B7DC-5663-FC47-07F05EF6CFE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4367" y="252061"/>
            <a:ext cx="7259633" cy="1744662"/>
          </a:xfrm>
          <a:prstGeom prst="rect">
            <a:avLst/>
          </a:prstGeom>
        </p:spPr>
      </p:pic>
      <p:sp>
        <p:nvSpPr>
          <p:cNvPr id="145" name="Rectangle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301341" y="6962849"/>
            <a:ext cx="11923611" cy="4480560"/>
          </a:xfrm>
          <a:prstGeom prst="rect">
            <a:avLst/>
          </a:prstGeom>
          <a:solidFill>
            <a:srgbClr val="1E3B76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800">
              <a:defRPr sz="3600"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bg1"/>
              </a:solidFill>
            </a:endParaRPr>
          </a:p>
        </p:txBody>
      </p:sp>
      <p:sp>
        <p:nvSpPr>
          <p:cNvPr id="149" name="Rectangle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89266" y="2407591"/>
            <a:ext cx="5974105" cy="9064128"/>
          </a:xfrm>
          <a:prstGeom prst="rect">
            <a:avLst/>
          </a:prstGeom>
          <a:solidFill>
            <a:srgbClr val="CCE4F2"/>
          </a:solidFill>
          <a:ln w="12700">
            <a:noFill/>
            <a:miter lim="400000"/>
          </a:ln>
        </p:spPr>
        <p:txBody>
          <a:bodyPr tIns="91439" bIns="91439" anchor="ctr"/>
          <a:lstStyle/>
          <a:p>
            <a:pPr defTabSz="1828800">
              <a:defRPr sz="3600"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0" name="Rectangle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84020" y="2407591"/>
            <a:ext cx="5947472" cy="4480560"/>
          </a:xfrm>
          <a:prstGeom prst="rect">
            <a:avLst/>
          </a:prstGeom>
          <a:solidFill>
            <a:srgbClr val="A6D5C1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800">
              <a:defRPr sz="3600"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1" name="Rectangle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301341" y="2407591"/>
            <a:ext cx="11923611" cy="4480560"/>
          </a:xfrm>
          <a:prstGeom prst="rect">
            <a:avLst/>
          </a:prstGeom>
          <a:solidFill>
            <a:srgbClr val="219664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800">
              <a:defRPr sz="3600"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3" name="Methods"/>
          <p:cNvSpPr txBox="1"/>
          <p:nvPr/>
        </p:nvSpPr>
        <p:spPr>
          <a:xfrm>
            <a:off x="385105" y="2335388"/>
            <a:ext cx="5575093" cy="1201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 anchor="ctr">
            <a:normAutofit/>
          </a:bodyPr>
          <a:lstStyle>
            <a:lvl1pPr algn="l" defTabSz="1828800">
              <a:defRPr sz="3600"/>
            </a:lvl1pPr>
          </a:lstStyle>
          <a:p>
            <a:r>
              <a:rPr dirty="0">
                <a:latin typeface="Helvetica LT Std" panose="020B0504020202020204" pitchFamily="34" charset="0"/>
              </a:rPr>
              <a:t>Methods</a:t>
            </a:r>
          </a:p>
        </p:txBody>
      </p:sp>
      <p:sp>
        <p:nvSpPr>
          <p:cNvPr id="154" name="Control"/>
          <p:cNvSpPr txBox="1"/>
          <p:nvPr/>
        </p:nvSpPr>
        <p:spPr>
          <a:xfrm>
            <a:off x="6427914" y="2297495"/>
            <a:ext cx="3039302" cy="1201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 anchor="ctr">
            <a:normAutofit/>
          </a:bodyPr>
          <a:lstStyle>
            <a:lvl1pPr algn="l" defTabSz="1828800">
              <a:defRPr sz="3600"/>
            </a:lvl1pPr>
          </a:lstStyle>
          <a:p>
            <a:r>
              <a:rPr dirty="0">
                <a:latin typeface="Helvetica LT Std" panose="020B0504020202020204" pitchFamily="34" charset="0"/>
              </a:rPr>
              <a:t>Control</a:t>
            </a:r>
          </a:p>
        </p:txBody>
      </p:sp>
      <p:sp>
        <p:nvSpPr>
          <p:cNvPr id="155" name="Outcomes"/>
          <p:cNvSpPr txBox="1"/>
          <p:nvPr/>
        </p:nvSpPr>
        <p:spPr>
          <a:xfrm>
            <a:off x="12496035" y="2332893"/>
            <a:ext cx="3039303" cy="1201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 anchor="ctr">
            <a:normAutofit/>
          </a:bodyPr>
          <a:lstStyle>
            <a:lvl1pPr algn="l" defTabSz="1828800">
              <a:defRPr sz="3600"/>
            </a:lvl1pPr>
          </a:lstStyle>
          <a:p>
            <a:r>
              <a:rPr dirty="0">
                <a:solidFill>
                  <a:schemeClr val="bg1"/>
                </a:solidFill>
                <a:latin typeface="Helvetica LT Std" panose="020B0504020202020204" pitchFamily="34" charset="0"/>
              </a:rPr>
              <a:t>Outcomes</a:t>
            </a:r>
          </a:p>
        </p:txBody>
      </p:sp>
      <p:sp>
        <p:nvSpPr>
          <p:cNvPr id="156" name="Rectangle 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68538" y="6970657"/>
            <a:ext cx="5947472" cy="4480560"/>
          </a:xfrm>
          <a:prstGeom prst="rect">
            <a:avLst/>
          </a:prstGeom>
          <a:solidFill>
            <a:srgbClr val="A5B1C8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800">
              <a:defRPr sz="3600"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7" name="Experimental group"/>
          <p:cNvSpPr txBox="1"/>
          <p:nvPr/>
        </p:nvSpPr>
        <p:spPr>
          <a:xfrm>
            <a:off x="6427914" y="6845240"/>
            <a:ext cx="5558082" cy="1201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 anchor="ctr">
            <a:normAutofit/>
          </a:bodyPr>
          <a:lstStyle>
            <a:lvl1pPr algn="l" defTabSz="1828800">
              <a:defRPr sz="3600"/>
            </a:lvl1pPr>
          </a:lstStyle>
          <a:p>
            <a:r>
              <a:rPr lang="en-US" dirty="0">
                <a:latin typeface="Helvetica LT Std" panose="020B0504020202020204" pitchFamily="34" charset="0"/>
              </a:rPr>
              <a:t>Experimental group</a:t>
            </a:r>
          </a:p>
        </p:txBody>
      </p:sp>
      <p:sp>
        <p:nvSpPr>
          <p:cNvPr id="158" name="Outcomes"/>
          <p:cNvSpPr txBox="1"/>
          <p:nvPr/>
        </p:nvSpPr>
        <p:spPr>
          <a:xfrm>
            <a:off x="12496034" y="6828818"/>
            <a:ext cx="3039303" cy="1201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 anchor="ctr">
            <a:normAutofit/>
          </a:bodyPr>
          <a:lstStyle>
            <a:lvl1pPr algn="l" defTabSz="1828800">
              <a:defRPr sz="3600"/>
            </a:lvl1pPr>
          </a:lstStyle>
          <a:p>
            <a:r>
              <a:rPr lang="en-US" dirty="0">
                <a:solidFill>
                  <a:schemeClr val="bg1"/>
                </a:solidFill>
                <a:latin typeface="Helvetica LT Std" panose="020B0504020202020204" pitchFamily="34" charset="0"/>
              </a:rPr>
              <a:t>Outcomes</a:t>
            </a:r>
          </a:p>
        </p:txBody>
      </p:sp>
      <p:sp>
        <p:nvSpPr>
          <p:cNvPr id="159" name="Randomized controlled trial"/>
          <p:cNvSpPr txBox="1"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236989" y="8112"/>
            <a:ext cx="16668778" cy="1979435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l" defTabSz="1828800">
              <a:defRPr sz="54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en-US" dirty="0">
                <a:latin typeface="Helvetica LT Std" panose="020B0504020202020204" pitchFamily="34" charset="0"/>
              </a:rPr>
              <a:t>Title</a:t>
            </a:r>
            <a:endParaRPr dirty="0">
              <a:latin typeface="Helvetica LT Std" panose="020B0504020202020204" pitchFamily="34" charset="0"/>
            </a:endParaRPr>
          </a:p>
        </p:txBody>
      </p:sp>
      <p:sp>
        <p:nvSpPr>
          <p:cNvPr id="6" name="Reference">
            <a:extLst>
              <a:ext uri="{FF2B5EF4-FFF2-40B4-BE49-F238E27FC236}">
                <a16:creationId xmlns:a16="http://schemas.microsoft.com/office/drawing/2014/main" id="{391598E8-53A0-AE84-0496-DA017C546EAB}"/>
              </a:ext>
            </a:extLst>
          </p:cNvPr>
          <p:cNvSpPr txBox="1"/>
          <p:nvPr/>
        </p:nvSpPr>
        <p:spPr>
          <a:xfrm>
            <a:off x="12271527" y="11729422"/>
            <a:ext cx="12032952" cy="14670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tIns="91439" bIns="91439">
            <a:normAutofit/>
          </a:bodyPr>
          <a:lstStyle>
            <a:lvl1pPr algn="l" defTabSz="1828800">
              <a:defRPr sz="2800" b="0"/>
            </a:lvl1pPr>
          </a:lstStyle>
          <a:p>
            <a:r>
              <a:rPr lang="en-US" dirty="0">
                <a:latin typeface="Helvetica LT Std" panose="020B0504020202020204" pitchFamily="34" charset="0"/>
              </a:rPr>
              <a:t>Authors. </a:t>
            </a:r>
            <a:r>
              <a:rPr lang="en-US" b="1" dirty="0">
                <a:latin typeface="Helvetica LT Std" panose="020B0504020202020204" pitchFamily="34" charset="0"/>
              </a:rPr>
              <a:t>Title. </a:t>
            </a:r>
            <a:r>
              <a:rPr lang="en-US" i="1" dirty="0">
                <a:latin typeface="Helvetica LT Std" panose="020B0504020202020204" pitchFamily="34" charset="0"/>
              </a:rPr>
              <a:t>Journal</a:t>
            </a:r>
            <a:r>
              <a:rPr lang="en-US" dirty="0">
                <a:latin typeface="Helvetica LT Std" panose="020B0504020202020204" pitchFamily="34" charset="0"/>
              </a:rPr>
              <a:t>. </a:t>
            </a:r>
            <a:r>
              <a:rPr lang="en-US" dirty="0" err="1">
                <a:latin typeface="Helvetica LT Std" panose="020B0504020202020204" pitchFamily="34" charset="0"/>
              </a:rPr>
              <a:t>Year;Volume</a:t>
            </a:r>
            <a:r>
              <a:rPr lang="en-US" dirty="0">
                <a:latin typeface="Helvetica LT Std" panose="020B0504020202020204" pitchFamily="34" charset="0"/>
              </a:rPr>
              <a:t>(Issue). doi: XXXXXXXXX</a:t>
            </a:r>
            <a:endParaRPr dirty="0">
              <a:latin typeface="Helvetica LT Std" panose="020B05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8B4E9F8-C38A-2D6A-3595-A5DA30DDD51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88864" y="11576634"/>
            <a:ext cx="12032952" cy="1920240"/>
            <a:chOff x="188864" y="11576634"/>
            <a:chExt cx="11923611" cy="1920240"/>
          </a:xfrm>
          <a:solidFill>
            <a:srgbClr val="1E3B76">
              <a:alpha val="20000"/>
            </a:srgbClr>
          </a:solidFill>
        </p:grpSpPr>
        <p:sp>
          <p:nvSpPr>
            <p:cNvPr id="4" name="Rectangle 7">
              <a:extLst>
                <a:ext uri="{FF2B5EF4-FFF2-40B4-BE49-F238E27FC236}">
                  <a16:creationId xmlns:a16="http://schemas.microsoft.com/office/drawing/2014/main" id="{90074377-DE58-49D6-A0F2-DBF61A82ED3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8864" y="11576634"/>
              <a:ext cx="11923611" cy="1920240"/>
            </a:xfrm>
            <a:prstGeom prst="rect">
              <a:avLst/>
            </a:prstGeom>
            <a:solidFill>
              <a:srgbClr val="A6A4B9"/>
            </a:solidFill>
            <a:ln w="12700">
              <a:miter lim="400000"/>
            </a:ln>
          </p:spPr>
          <p:txBody>
            <a:bodyPr tIns="91439" bIns="91439" anchor="ctr"/>
            <a:lstStyle/>
            <a:p>
              <a:pPr defTabSz="1828800">
                <a:defRPr sz="3600" b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1" name="Conclusions Lorem ipsum dolor sit amet, consectetur adipiscing elit. Curabitur in venenatis risus. Nullam non nisl mollis, venenatis diam eget, pulvinar urna. Praesent facilisis a velit eget pretium. Cras id lacinia tortor.">
              <a:extLst>
                <a:ext uri="{FF2B5EF4-FFF2-40B4-BE49-F238E27FC236}">
                  <a16:creationId xmlns:a16="http://schemas.microsoft.com/office/drawing/2014/main" id="{07150598-7C40-D419-BD78-79D03E380E9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57025" y="11824672"/>
              <a:ext cx="11787288" cy="1395254"/>
            </a:xfrm>
            <a:prstGeom prst="rect">
              <a:avLst/>
            </a:prstGeom>
            <a:noFill/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50800" tIns="50800" rIns="50800" bIns="50800">
              <a:spAutoFit/>
            </a:bodyPr>
            <a:lstStyle/>
            <a:p>
              <a:pPr algn="l" defTabSz="457200">
                <a:defRPr sz="2800" b="0">
                  <a:solidFill>
                    <a:srgbClr val="FFFFFF"/>
                  </a:solidFill>
                </a:defRPr>
              </a:pPr>
              <a:r>
                <a:rPr sz="2800" b="1" dirty="0">
                  <a:solidFill>
                    <a:schemeClr val="tx1"/>
                  </a:solidFill>
                  <a:latin typeface="Helvetica LT Std" panose="020B0504020202020204" pitchFamily="34" charset="0"/>
                </a:rPr>
                <a:t>Conclusions</a:t>
              </a:r>
              <a:r>
                <a:rPr lang="en-US" sz="2800" b="1" dirty="0">
                  <a:solidFill>
                    <a:schemeClr val="tx1"/>
                  </a:solidFill>
                  <a:latin typeface="Helvetica LT Std" panose="020B0504020202020204" pitchFamily="34" charset="0"/>
                </a:rPr>
                <a:t>:</a:t>
              </a:r>
              <a:r>
                <a:rPr sz="2800" dirty="0">
                  <a:solidFill>
                    <a:schemeClr val="tx1"/>
                  </a:solidFill>
                  <a:latin typeface="Helvetica LT Std" panose="020B0504020202020204" pitchFamily="34" charset="0"/>
                </a:rPr>
                <a:t> Lorem ipsum dolor sit amet, consectetur adipiscing elit. Curabitur in venenatis risus. Nullam non nisl mollis, venenatis diam eget, pulvinar urna. Praesent facilisis a velit eget pretium. Cras id lacinia tortor.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04281BB-E506-3F1B-038C-DA1612711A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078860" y="13072572"/>
            <a:ext cx="10072914" cy="369332"/>
          </a:xfrm>
          <a:prstGeom prst="rect">
            <a:avLst/>
          </a:prstGeom>
          <a:solidFill>
            <a:srgbClr val="FBCDA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182880" bIns="0" numCol="1" spcCol="38100" rtlCol="0" anchor="ctr">
            <a:spAutoFit/>
          </a:bodyPr>
          <a:lstStyle/>
          <a:p>
            <a:pPr marL="0" marR="0" indent="0" algn="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i="1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rPr>
              <a:t>Visual abstract by Name, Degree(s)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F98CBC0-C418-1AC2-4DA5-57AFBF401300}"/>
              </a:ext>
            </a:extLst>
          </p:cNvPr>
          <p:cNvSpPr>
            <a:spLocks/>
          </p:cNvSpPr>
          <p:nvPr/>
        </p:nvSpPr>
        <p:spPr>
          <a:xfrm>
            <a:off x="-1" y="1946914"/>
            <a:ext cx="24384001" cy="339036"/>
          </a:xfrm>
          <a:prstGeom prst="rect">
            <a:avLst/>
          </a:prstGeom>
          <a:solidFill>
            <a:srgbClr val="1E3B76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800">
              <a:defRPr sz="3600" b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3031FFD1-813B-B878-5877-A1ACEDA74715}"/>
              </a:ext>
            </a:extLst>
          </p:cNvPr>
          <p:cNvGrpSpPr/>
          <p:nvPr/>
        </p:nvGrpSpPr>
        <p:grpSpPr>
          <a:xfrm>
            <a:off x="8187555" y="4764938"/>
            <a:ext cx="7577138" cy="2667000"/>
            <a:chOff x="8556625" y="5668483"/>
            <a:chExt cx="7577138" cy="2667000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85551681-8318-0D4A-D695-AAC0194D24F8}"/>
                </a:ext>
              </a:extLst>
            </p:cNvPr>
            <p:cNvGrpSpPr/>
            <p:nvPr/>
          </p:nvGrpSpPr>
          <p:grpSpPr>
            <a:xfrm>
              <a:off x="8556625" y="5668483"/>
              <a:ext cx="7467600" cy="2667000"/>
              <a:chOff x="8715375" y="4038600"/>
              <a:chExt cx="7467600" cy="2667000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EF2523CA-99D7-5AD6-B0B9-1F0FB61EE4DD}"/>
                  </a:ext>
                </a:extLst>
              </p:cNvPr>
              <p:cNvSpPr/>
              <p:nvPr/>
            </p:nvSpPr>
            <p:spPr>
              <a:xfrm>
                <a:off x="8715375" y="4038600"/>
                <a:ext cx="2228850" cy="2667000"/>
              </a:xfrm>
              <a:prstGeom prst="rect">
                <a:avLst/>
              </a:prstGeom>
              <a:solidFill>
                <a:srgbClr val="219664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491CE5E3-A701-DAC5-2980-6D635A0B241A}"/>
                  </a:ext>
                </a:extLst>
              </p:cNvPr>
              <p:cNvSpPr/>
              <p:nvPr/>
            </p:nvSpPr>
            <p:spPr>
              <a:xfrm>
                <a:off x="10996613" y="4038600"/>
                <a:ext cx="1257300" cy="2667000"/>
              </a:xfrm>
              <a:prstGeom prst="rect">
                <a:avLst/>
              </a:prstGeom>
              <a:solidFill>
                <a:srgbClr val="4DAB83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67AD6C9C-7504-592E-4F94-E8B338C00DD1}"/>
                  </a:ext>
                </a:extLst>
              </p:cNvPr>
              <p:cNvSpPr/>
              <p:nvPr/>
            </p:nvSpPr>
            <p:spPr>
              <a:xfrm>
                <a:off x="12306301" y="4038600"/>
                <a:ext cx="1257300" cy="2667000"/>
              </a:xfrm>
              <a:prstGeom prst="rect">
                <a:avLst/>
              </a:prstGeom>
              <a:solidFill>
                <a:srgbClr val="7AC0A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FCDA5301-9C1A-D35A-5F83-B6648E44E61A}"/>
                  </a:ext>
                </a:extLst>
              </p:cNvPr>
              <p:cNvSpPr/>
              <p:nvPr/>
            </p:nvSpPr>
            <p:spPr>
              <a:xfrm>
                <a:off x="13615989" y="4038600"/>
                <a:ext cx="1257300" cy="2667000"/>
              </a:xfrm>
              <a:prstGeom prst="rect">
                <a:avLst/>
              </a:prstGeom>
              <a:solidFill>
                <a:srgbClr val="A6D5C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040D6106-D8D6-3D18-64CA-9DE81E93D36B}"/>
                  </a:ext>
                </a:extLst>
              </p:cNvPr>
              <p:cNvSpPr/>
              <p:nvPr/>
            </p:nvSpPr>
            <p:spPr>
              <a:xfrm>
                <a:off x="14925675" y="4038600"/>
                <a:ext cx="1257300" cy="2667000"/>
              </a:xfrm>
              <a:prstGeom prst="rect">
                <a:avLst/>
              </a:prstGeom>
              <a:solidFill>
                <a:srgbClr val="D3EAE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B6ED6951-606E-D85D-74DA-27441331005E}"/>
                </a:ext>
              </a:extLst>
            </p:cNvPr>
            <p:cNvSpPr txBox="1"/>
            <p:nvPr/>
          </p:nvSpPr>
          <p:spPr>
            <a:xfrm>
              <a:off x="8599488" y="5680467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100%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#219664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B79C7F8E-EA23-2F13-ECFA-4A5FC279F297}"/>
                </a:ext>
              </a:extLst>
            </p:cNvPr>
            <p:cNvSpPr txBox="1"/>
            <p:nvPr/>
          </p:nvSpPr>
          <p:spPr>
            <a:xfrm>
              <a:off x="10871199" y="5680467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80%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#4DAB83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9AFFDC5A-9D00-5AC6-92CD-7A628D591290}"/>
                </a:ext>
              </a:extLst>
            </p:cNvPr>
            <p:cNvSpPr txBox="1"/>
            <p:nvPr/>
          </p:nvSpPr>
          <p:spPr>
            <a:xfrm>
              <a:off x="12157077" y="5680467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60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#7AC0A2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CFC34A9F-5D67-D51C-812D-B5B3466DAB34}"/>
                </a:ext>
              </a:extLst>
            </p:cNvPr>
            <p:cNvSpPr txBox="1"/>
            <p:nvPr/>
          </p:nvSpPr>
          <p:spPr>
            <a:xfrm>
              <a:off x="13477982" y="5680467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tx1"/>
                  </a:solidFill>
                </a:rPr>
                <a:t>4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#A6D5C1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8ADE5260-6E4E-1150-4E5C-2FD20D421A7D}"/>
                </a:ext>
              </a:extLst>
            </p:cNvPr>
            <p:cNvSpPr txBox="1"/>
            <p:nvPr/>
          </p:nvSpPr>
          <p:spPr>
            <a:xfrm>
              <a:off x="14800263" y="5680467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tx1"/>
                  </a:solidFill>
                </a:rPr>
                <a:t>2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#D3EAE0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5E98209-0F31-B6DE-40D7-66E53C30EFD7}"/>
              </a:ext>
            </a:extLst>
          </p:cNvPr>
          <p:cNvGrpSpPr/>
          <p:nvPr/>
        </p:nvGrpSpPr>
        <p:grpSpPr>
          <a:xfrm>
            <a:off x="8187555" y="7726638"/>
            <a:ext cx="7559888" cy="2667000"/>
            <a:chOff x="8547100" y="8487883"/>
            <a:chExt cx="7559888" cy="266700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50E3766B-8E9F-A28A-A852-688D56446AD1}"/>
                </a:ext>
              </a:extLst>
            </p:cNvPr>
            <p:cNvGrpSpPr/>
            <p:nvPr/>
          </p:nvGrpSpPr>
          <p:grpSpPr>
            <a:xfrm>
              <a:off x="8547100" y="8487883"/>
              <a:ext cx="7467600" cy="2667000"/>
              <a:chOff x="8705850" y="6858000"/>
              <a:chExt cx="7467600" cy="2667000"/>
            </a:xfrm>
          </p:grpSpPr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BB685021-43FF-EBD5-6BB8-3182CB1AF454}"/>
                  </a:ext>
                </a:extLst>
              </p:cNvPr>
              <p:cNvSpPr/>
              <p:nvPr/>
            </p:nvSpPr>
            <p:spPr>
              <a:xfrm>
                <a:off x="8705850" y="6858000"/>
                <a:ext cx="2228850" cy="2667000"/>
              </a:xfrm>
              <a:prstGeom prst="rect">
                <a:avLst/>
              </a:prstGeom>
              <a:solidFill>
                <a:srgbClr val="F5821F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2CB63987-70F1-27C5-35E2-745EF00A0080}"/>
                  </a:ext>
                </a:extLst>
              </p:cNvPr>
              <p:cNvSpPr/>
              <p:nvPr/>
            </p:nvSpPr>
            <p:spPr>
              <a:xfrm>
                <a:off x="10987088" y="6858000"/>
                <a:ext cx="1257300" cy="2667000"/>
              </a:xfrm>
              <a:prstGeom prst="rect">
                <a:avLst/>
              </a:prstGeom>
              <a:solidFill>
                <a:srgbClr val="F79B4C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783C9BCE-5F78-C559-6C24-CC83BEB41FF2}"/>
                  </a:ext>
                </a:extLst>
              </p:cNvPr>
              <p:cNvSpPr/>
              <p:nvPr/>
            </p:nvSpPr>
            <p:spPr>
              <a:xfrm>
                <a:off x="12296776" y="6858000"/>
                <a:ext cx="1257300" cy="2667000"/>
              </a:xfrm>
              <a:prstGeom prst="rect">
                <a:avLst/>
              </a:prstGeom>
              <a:solidFill>
                <a:srgbClr val="F9B479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3446BB28-9D71-31EC-D016-38523142E25B}"/>
                  </a:ext>
                </a:extLst>
              </p:cNvPr>
              <p:cNvSpPr/>
              <p:nvPr/>
            </p:nvSpPr>
            <p:spPr>
              <a:xfrm>
                <a:off x="13606464" y="6858000"/>
                <a:ext cx="1257300" cy="2667000"/>
              </a:xfrm>
              <a:prstGeom prst="rect">
                <a:avLst/>
              </a:prstGeom>
              <a:solidFill>
                <a:srgbClr val="FBCDA5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163D7DD0-EDCF-280E-87D2-68399B9BB1A5}"/>
                  </a:ext>
                </a:extLst>
              </p:cNvPr>
              <p:cNvSpPr/>
              <p:nvPr/>
            </p:nvSpPr>
            <p:spPr>
              <a:xfrm>
                <a:off x="14916150" y="6858000"/>
                <a:ext cx="1257300" cy="2667000"/>
              </a:xfrm>
              <a:prstGeom prst="rect">
                <a:avLst/>
              </a:prstGeom>
              <a:solidFill>
                <a:srgbClr val="FDE6D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</p:grp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555F0DD-684F-F68B-1464-22A39B76E9B7}"/>
                </a:ext>
              </a:extLst>
            </p:cNvPr>
            <p:cNvSpPr txBox="1"/>
            <p:nvPr/>
          </p:nvSpPr>
          <p:spPr>
            <a:xfrm>
              <a:off x="8587227" y="8492524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100%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#F5821F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E9C2099-FB14-0939-FA39-D57F4DEE2180}"/>
                </a:ext>
              </a:extLst>
            </p:cNvPr>
            <p:cNvSpPr txBox="1"/>
            <p:nvPr/>
          </p:nvSpPr>
          <p:spPr>
            <a:xfrm>
              <a:off x="10858938" y="8526298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80%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#F79B4C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82DA57D9-7B84-6ACF-1988-3AF7704CCD0F}"/>
                </a:ext>
              </a:extLst>
            </p:cNvPr>
            <p:cNvSpPr txBox="1"/>
            <p:nvPr/>
          </p:nvSpPr>
          <p:spPr>
            <a:xfrm>
              <a:off x="12144816" y="8530038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60%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#F9B479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B6193440-8A32-0FE9-BBB9-E75C11E30F12}"/>
                </a:ext>
              </a:extLst>
            </p:cNvPr>
            <p:cNvSpPr txBox="1"/>
            <p:nvPr/>
          </p:nvSpPr>
          <p:spPr>
            <a:xfrm>
              <a:off x="13453749" y="8530956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tx1"/>
                  </a:solidFill>
                </a:rPr>
                <a:t>4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#FBCDA5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3C3EF7A6-76FA-4BCB-4583-A34181849847}"/>
                </a:ext>
              </a:extLst>
            </p:cNvPr>
            <p:cNvSpPr txBox="1"/>
            <p:nvPr/>
          </p:nvSpPr>
          <p:spPr>
            <a:xfrm>
              <a:off x="14773488" y="8526298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tx1"/>
                  </a:solidFill>
                </a:rPr>
                <a:t>2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#FDE6D2</a:t>
              </a:r>
            </a:p>
          </p:txBody>
        </p:sp>
      </p:grpSp>
      <p:sp>
        <p:nvSpPr>
          <p:cNvPr id="2" name="Randomized controlled trial">
            <a:extLst>
              <a:ext uri="{FF2B5EF4-FFF2-40B4-BE49-F238E27FC236}">
                <a16:creationId xmlns:a16="http://schemas.microsoft.com/office/drawing/2014/main" id="{9EF0F61E-7954-90F0-2CDB-100F4C8C1D5D}"/>
              </a:ext>
            </a:extLst>
          </p:cNvPr>
          <p:cNvSpPr txBox="1">
            <a:spLocks/>
          </p:cNvSpPr>
          <p:nvPr/>
        </p:nvSpPr>
        <p:spPr>
          <a:xfrm>
            <a:off x="351417" y="69652"/>
            <a:ext cx="16349802" cy="1882040"/>
          </a:xfrm>
          <a:prstGeom prst="rect">
            <a:avLst/>
          </a:prstGeom>
          <a:noFill/>
        </p:spPr>
        <p:txBody>
          <a:bodyPr lIns="91439" tIns="91439" rIns="91439" bIns="91439" anchor="ctr"/>
          <a:lstStyle>
            <a:lvl1pPr marL="0" marR="0" indent="0" algn="l" defTabSz="18288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4572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6858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9144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11430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13716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16002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18288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en-US" dirty="0">
                <a:latin typeface="Helvetica LT Std" panose="020B0504020202020204" pitchFamily="34" charset="0"/>
              </a:rPr>
              <a:t>Color Palette</a:t>
            </a:r>
          </a:p>
        </p:txBody>
      </p:sp>
      <p:sp>
        <p:nvSpPr>
          <p:cNvPr id="3" name="Randomized controlled trial">
            <a:extLst>
              <a:ext uri="{FF2B5EF4-FFF2-40B4-BE49-F238E27FC236}">
                <a16:creationId xmlns:a16="http://schemas.microsoft.com/office/drawing/2014/main" id="{08132B13-0B3C-B9CA-8605-5559B5CB55A4}"/>
              </a:ext>
            </a:extLst>
          </p:cNvPr>
          <p:cNvSpPr txBox="1">
            <a:spLocks/>
          </p:cNvSpPr>
          <p:nvPr/>
        </p:nvSpPr>
        <p:spPr>
          <a:xfrm>
            <a:off x="16317769" y="470288"/>
            <a:ext cx="7894782" cy="1882040"/>
          </a:xfrm>
          <a:prstGeom prst="rect">
            <a:avLst/>
          </a:prstGeom>
          <a:noFill/>
        </p:spPr>
        <p:txBody>
          <a:bodyPr lIns="91439" tIns="91439" rIns="91439" bIns="91439" anchor="ctr"/>
          <a:lstStyle>
            <a:lvl1pPr marL="0" marR="0" indent="0" algn="l" defTabSz="18288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4572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6858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9144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11430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13716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16002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18288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en-US" dirty="0">
                <a:latin typeface="Helvetica LT Std" panose="020B0504020202020204" pitchFamily="34" charset="0"/>
              </a:rPr>
              <a:t>Example Icon Sources</a:t>
            </a:r>
          </a:p>
        </p:txBody>
      </p:sp>
      <p:sp>
        <p:nvSpPr>
          <p:cNvPr id="28" name="Randomized controlled trial">
            <a:extLst>
              <a:ext uri="{FF2B5EF4-FFF2-40B4-BE49-F238E27FC236}">
                <a16:creationId xmlns:a16="http://schemas.microsoft.com/office/drawing/2014/main" id="{F517B6A8-A579-FEEA-4046-299CD908E080}"/>
              </a:ext>
            </a:extLst>
          </p:cNvPr>
          <p:cNvSpPr txBox="1">
            <a:spLocks/>
          </p:cNvSpPr>
          <p:nvPr/>
        </p:nvSpPr>
        <p:spPr>
          <a:xfrm>
            <a:off x="16363801" y="2323961"/>
            <a:ext cx="7085162" cy="3414767"/>
          </a:xfrm>
          <a:prstGeom prst="rect">
            <a:avLst/>
          </a:prstGeom>
          <a:noFill/>
        </p:spPr>
        <p:txBody>
          <a:bodyPr lIns="91439" tIns="91439" rIns="91439" bIns="91439" anchor="ctr"/>
          <a:lstStyle>
            <a:lvl1pPr marL="0" marR="0" indent="0" algn="l" defTabSz="18288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4572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6858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9144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11430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13716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16002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18288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en-US" sz="3600" u="sng" dirty="0">
                <a:solidFill>
                  <a:srgbClr val="1155CC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thenounproject.com</a:t>
            </a:r>
            <a:endParaRPr lang="en-US" sz="3600" u="sng" dirty="0">
              <a:solidFill>
                <a:srgbClr val="1155CC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1"/>
            <a:endParaRPr lang="en-US" sz="3600" u="sng" dirty="0">
              <a:solidFill>
                <a:srgbClr val="1155CC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1"/>
            <a:r>
              <a:rPr lang="en-US" sz="3600" u="sng" dirty="0" err="1">
                <a:solidFill>
                  <a:srgbClr val="1155CC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Iconfinder</a:t>
            </a:r>
            <a:endParaRPr lang="en-US" sz="3600" u="sng" dirty="0">
              <a:solidFill>
                <a:srgbClr val="1155CC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1"/>
            <a:endParaRPr lang="en-US" sz="3600" u="sng" dirty="0">
              <a:solidFill>
                <a:srgbClr val="1155CC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1"/>
            <a:r>
              <a:rPr lang="en-US" sz="3600" u="sng" dirty="0">
                <a:solidFill>
                  <a:srgbClr val="0000FF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Flat icon</a:t>
            </a:r>
            <a:endParaRPr lang="en-US" sz="8800" dirty="0">
              <a:latin typeface="+mj-lt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FBD9648-5E60-2ED4-4628-CD5B852FFC7A}"/>
              </a:ext>
            </a:extLst>
          </p:cNvPr>
          <p:cNvGrpSpPr/>
          <p:nvPr/>
        </p:nvGrpSpPr>
        <p:grpSpPr>
          <a:xfrm>
            <a:off x="483824" y="7726638"/>
            <a:ext cx="7562851" cy="2667000"/>
            <a:chOff x="495300" y="8487883"/>
            <a:chExt cx="7562851" cy="266700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EE468833-FDED-5B20-F5B8-9D78180842F3}"/>
                </a:ext>
              </a:extLst>
            </p:cNvPr>
            <p:cNvGrpSpPr/>
            <p:nvPr/>
          </p:nvGrpSpPr>
          <p:grpSpPr>
            <a:xfrm>
              <a:off x="495300" y="8487883"/>
              <a:ext cx="7467600" cy="2667000"/>
              <a:chOff x="8705850" y="6858000"/>
              <a:chExt cx="7467600" cy="2667000"/>
            </a:xfrm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AF549DD1-D1C2-80CD-E243-73101CB0C581}"/>
                  </a:ext>
                </a:extLst>
              </p:cNvPr>
              <p:cNvSpPr/>
              <p:nvPr/>
            </p:nvSpPr>
            <p:spPr>
              <a:xfrm>
                <a:off x="8705850" y="6858000"/>
                <a:ext cx="2228850" cy="2667000"/>
              </a:xfrm>
              <a:prstGeom prst="rect">
                <a:avLst/>
              </a:prstGeom>
              <a:solidFill>
                <a:srgbClr val="0076BD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1A6F4C32-CA4E-29A0-23F6-C0B8E25709AB}"/>
                  </a:ext>
                </a:extLst>
              </p:cNvPr>
              <p:cNvSpPr/>
              <p:nvPr/>
            </p:nvSpPr>
            <p:spPr>
              <a:xfrm>
                <a:off x="10987088" y="6858000"/>
                <a:ext cx="1257300" cy="2667000"/>
              </a:xfrm>
              <a:prstGeom prst="rect">
                <a:avLst/>
              </a:prstGeom>
              <a:solidFill>
                <a:srgbClr val="3391CA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BDBAF0CD-D909-13E2-89FD-6540AEB31147}"/>
                  </a:ext>
                </a:extLst>
              </p:cNvPr>
              <p:cNvSpPr/>
              <p:nvPr/>
            </p:nvSpPr>
            <p:spPr>
              <a:xfrm>
                <a:off x="12296776" y="6858000"/>
                <a:ext cx="1257300" cy="2667000"/>
              </a:xfrm>
              <a:prstGeom prst="rect">
                <a:avLst/>
              </a:prstGeom>
              <a:solidFill>
                <a:srgbClr val="66ADD7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EA087F90-A7EB-778A-9A25-32432F3CDEED}"/>
                  </a:ext>
                </a:extLst>
              </p:cNvPr>
              <p:cNvSpPr/>
              <p:nvPr/>
            </p:nvSpPr>
            <p:spPr>
              <a:xfrm>
                <a:off x="13606464" y="6858000"/>
                <a:ext cx="1257300" cy="2667000"/>
              </a:xfrm>
              <a:prstGeom prst="rect">
                <a:avLst/>
              </a:prstGeom>
              <a:solidFill>
                <a:srgbClr val="99C8E5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74EB36B0-3D9B-BD73-0762-065019EB630C}"/>
                  </a:ext>
                </a:extLst>
              </p:cNvPr>
              <p:cNvSpPr/>
              <p:nvPr/>
            </p:nvSpPr>
            <p:spPr>
              <a:xfrm>
                <a:off x="14916150" y="6858000"/>
                <a:ext cx="1257300" cy="2667000"/>
              </a:xfrm>
              <a:prstGeom prst="rect">
                <a:avLst/>
              </a:prstGeom>
              <a:solidFill>
                <a:srgbClr val="CCE4F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3F86F10A-88C7-E123-08BB-6EA9C13895E4}"/>
                </a:ext>
              </a:extLst>
            </p:cNvPr>
            <p:cNvSpPr txBox="1"/>
            <p:nvPr/>
          </p:nvSpPr>
          <p:spPr>
            <a:xfrm>
              <a:off x="523875" y="8504110"/>
              <a:ext cx="2077825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100%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#0076BD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11E43D4-18AB-5F26-E68A-6DA092AA9883}"/>
                </a:ext>
              </a:extLst>
            </p:cNvPr>
            <p:cNvSpPr txBox="1"/>
            <p:nvPr/>
          </p:nvSpPr>
          <p:spPr>
            <a:xfrm>
              <a:off x="2795587" y="8499784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80%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#3391CA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8CE35DF-F786-9370-041B-5CA0C5B17854}"/>
                </a:ext>
              </a:extLst>
            </p:cNvPr>
            <p:cNvSpPr txBox="1"/>
            <p:nvPr/>
          </p:nvSpPr>
          <p:spPr>
            <a:xfrm>
              <a:off x="4081465" y="8503524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60%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#66ADD7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D4B0BE9B-76A3-7F16-527F-F18B6AD8C782}"/>
                </a:ext>
              </a:extLst>
            </p:cNvPr>
            <p:cNvSpPr txBox="1"/>
            <p:nvPr/>
          </p:nvSpPr>
          <p:spPr>
            <a:xfrm>
              <a:off x="5430159" y="8503524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tx1"/>
                  </a:solidFill>
                </a:rPr>
                <a:t>4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#99C8E5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B90BD7EF-CEEF-FA04-F84C-896214D18714}"/>
                </a:ext>
              </a:extLst>
            </p:cNvPr>
            <p:cNvSpPr txBox="1"/>
            <p:nvPr/>
          </p:nvSpPr>
          <p:spPr>
            <a:xfrm>
              <a:off x="6724651" y="8499784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tx1"/>
                  </a:solidFill>
                </a:rPr>
                <a:t>2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#CCE4F2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62FED1DB-CC5F-3041-B4F0-ADD4F9E7CB15}"/>
              </a:ext>
            </a:extLst>
          </p:cNvPr>
          <p:cNvGrpSpPr/>
          <p:nvPr/>
        </p:nvGrpSpPr>
        <p:grpSpPr>
          <a:xfrm>
            <a:off x="483824" y="4767268"/>
            <a:ext cx="7581448" cy="2670816"/>
            <a:chOff x="504825" y="5664667"/>
            <a:chExt cx="7581448" cy="2670816"/>
          </a:xfrm>
        </p:grpSpPr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2A1131F4-FD17-06F6-C9BD-0321753A187E}"/>
                </a:ext>
              </a:extLst>
            </p:cNvPr>
            <p:cNvGrpSpPr/>
            <p:nvPr/>
          </p:nvGrpSpPr>
          <p:grpSpPr>
            <a:xfrm>
              <a:off x="504825" y="5668483"/>
              <a:ext cx="7467600" cy="2667000"/>
              <a:chOff x="8715375" y="4038600"/>
              <a:chExt cx="7467600" cy="2667000"/>
            </a:xfrm>
          </p:grpSpPr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204F673-06BC-3942-DAF9-FD889D7BC93F}"/>
                  </a:ext>
                </a:extLst>
              </p:cNvPr>
              <p:cNvSpPr/>
              <p:nvPr/>
            </p:nvSpPr>
            <p:spPr>
              <a:xfrm>
                <a:off x="8715375" y="4038600"/>
                <a:ext cx="2228850" cy="2667000"/>
              </a:xfrm>
              <a:prstGeom prst="rect">
                <a:avLst/>
              </a:prstGeom>
              <a:solidFill>
                <a:srgbClr val="1E3B76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5D45FACC-6224-6650-3EAB-0E737EF8CB97}"/>
                  </a:ext>
                </a:extLst>
              </p:cNvPr>
              <p:cNvSpPr/>
              <p:nvPr/>
            </p:nvSpPr>
            <p:spPr>
              <a:xfrm>
                <a:off x="10996613" y="4038600"/>
                <a:ext cx="1257300" cy="2667000"/>
              </a:xfrm>
              <a:prstGeom prst="rect">
                <a:avLst/>
              </a:prstGeom>
              <a:solidFill>
                <a:srgbClr val="4B629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FE65F9A7-9378-378F-3238-BD58C3A059C1}"/>
                  </a:ext>
                </a:extLst>
              </p:cNvPr>
              <p:cNvSpPr/>
              <p:nvPr/>
            </p:nvSpPr>
            <p:spPr>
              <a:xfrm>
                <a:off x="12306301" y="4038600"/>
                <a:ext cx="1257300" cy="2667000"/>
              </a:xfrm>
              <a:prstGeom prst="rect">
                <a:avLst/>
              </a:prstGeom>
              <a:solidFill>
                <a:srgbClr val="7889AD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BE19DE3A-B443-CCEF-B2D8-C40F22848068}"/>
                  </a:ext>
                </a:extLst>
              </p:cNvPr>
              <p:cNvSpPr/>
              <p:nvPr/>
            </p:nvSpPr>
            <p:spPr>
              <a:xfrm>
                <a:off x="13615989" y="4038600"/>
                <a:ext cx="1257300" cy="2667000"/>
              </a:xfrm>
              <a:prstGeom prst="rect">
                <a:avLst/>
              </a:prstGeom>
              <a:solidFill>
                <a:srgbClr val="A5B1C8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558E087D-99B7-CBE2-4F0E-9E314838F8A8}"/>
                  </a:ext>
                </a:extLst>
              </p:cNvPr>
              <p:cNvSpPr/>
              <p:nvPr/>
            </p:nvSpPr>
            <p:spPr>
              <a:xfrm>
                <a:off x="14925675" y="4038600"/>
                <a:ext cx="1257300" cy="2667000"/>
              </a:xfrm>
              <a:prstGeom prst="rect">
                <a:avLst/>
              </a:prstGeom>
              <a:solidFill>
                <a:srgbClr val="D2D8E4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</p:grp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F463D122-7C76-D37D-C338-CBEB0751DFC5}"/>
                </a:ext>
              </a:extLst>
            </p:cNvPr>
            <p:cNvSpPr txBox="1"/>
            <p:nvPr/>
          </p:nvSpPr>
          <p:spPr>
            <a:xfrm>
              <a:off x="581025" y="5664667"/>
              <a:ext cx="1911353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100%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#1E3B76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9F706370-D80B-B08D-3C80-BC3B5E5066F8}"/>
                </a:ext>
              </a:extLst>
            </p:cNvPr>
            <p:cNvSpPr txBox="1"/>
            <p:nvPr/>
          </p:nvSpPr>
          <p:spPr>
            <a:xfrm>
              <a:off x="2852737" y="5698441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80%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#4B6291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0C96FD99-D6D9-5BD3-AB3E-C9FA11DFA915}"/>
                </a:ext>
              </a:extLst>
            </p:cNvPr>
            <p:cNvSpPr txBox="1"/>
            <p:nvPr/>
          </p:nvSpPr>
          <p:spPr>
            <a:xfrm>
              <a:off x="4138615" y="5702181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60%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#7889AD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A40D2BEC-B257-795B-52E4-2310B8AF51BB}"/>
                </a:ext>
              </a:extLst>
            </p:cNvPr>
            <p:cNvSpPr txBox="1"/>
            <p:nvPr/>
          </p:nvSpPr>
          <p:spPr>
            <a:xfrm>
              <a:off x="5429253" y="5702181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</a:rPr>
                <a:t>4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#A5B1C8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12BE6A16-565C-8A0F-EE93-63E9F2C89BA4}"/>
                </a:ext>
              </a:extLst>
            </p:cNvPr>
            <p:cNvSpPr txBox="1"/>
            <p:nvPr/>
          </p:nvSpPr>
          <p:spPr>
            <a:xfrm>
              <a:off x="6752773" y="5698441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tx1"/>
                  </a:solidFill>
                </a:rPr>
                <a:t>2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#D2D8E4</a:t>
              </a: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7D8B6567-010B-FD08-DEDC-C73F8A8C7F99}"/>
              </a:ext>
            </a:extLst>
          </p:cNvPr>
          <p:cNvGrpSpPr/>
          <p:nvPr/>
        </p:nvGrpSpPr>
        <p:grpSpPr>
          <a:xfrm>
            <a:off x="483824" y="1792824"/>
            <a:ext cx="7586436" cy="2685889"/>
            <a:chOff x="495300" y="2792094"/>
            <a:chExt cx="7586436" cy="2685889"/>
          </a:xfrm>
        </p:grpSpPr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3616BC2A-6031-1685-009E-670723474FA7}"/>
                </a:ext>
              </a:extLst>
            </p:cNvPr>
            <p:cNvGrpSpPr/>
            <p:nvPr/>
          </p:nvGrpSpPr>
          <p:grpSpPr>
            <a:xfrm>
              <a:off x="495300" y="2810983"/>
              <a:ext cx="7467600" cy="2667000"/>
              <a:chOff x="8705850" y="1181100"/>
              <a:chExt cx="7467600" cy="2667000"/>
            </a:xfrm>
          </p:grpSpPr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76C17D3A-DF6D-BC17-DDAA-E4CA80C213FF}"/>
                  </a:ext>
                </a:extLst>
              </p:cNvPr>
              <p:cNvSpPr/>
              <p:nvPr/>
            </p:nvSpPr>
            <p:spPr>
              <a:xfrm>
                <a:off x="8705850" y="1181100"/>
                <a:ext cx="2228850" cy="2667000"/>
              </a:xfrm>
              <a:prstGeom prst="rect">
                <a:avLst/>
              </a:prstGeom>
              <a:solidFill>
                <a:srgbClr val="211C5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EDC19792-C487-9893-20DE-A0EBFEE16510}"/>
                  </a:ext>
                </a:extLst>
              </p:cNvPr>
              <p:cNvSpPr/>
              <p:nvPr/>
            </p:nvSpPr>
            <p:spPr>
              <a:xfrm>
                <a:off x="10987088" y="1181100"/>
                <a:ext cx="1257300" cy="2667000"/>
              </a:xfrm>
              <a:prstGeom prst="rect">
                <a:avLst/>
              </a:prstGeom>
              <a:solidFill>
                <a:srgbClr val="4D4973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9980BA6B-78B5-8ED0-DE1C-17A96736CC60}"/>
                  </a:ext>
                </a:extLst>
              </p:cNvPr>
              <p:cNvSpPr/>
              <p:nvPr/>
            </p:nvSpPr>
            <p:spPr>
              <a:xfrm>
                <a:off x="12296776" y="1181100"/>
                <a:ext cx="1257300" cy="2667000"/>
              </a:xfrm>
              <a:prstGeom prst="rect">
                <a:avLst/>
              </a:prstGeom>
              <a:solidFill>
                <a:srgbClr val="7A7796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0C91A52F-2546-81A6-5749-3B773311CB75}"/>
                  </a:ext>
                </a:extLst>
              </p:cNvPr>
              <p:cNvSpPr/>
              <p:nvPr/>
            </p:nvSpPr>
            <p:spPr>
              <a:xfrm>
                <a:off x="13606464" y="1181100"/>
                <a:ext cx="1257300" cy="2667000"/>
              </a:xfrm>
              <a:prstGeom prst="rect">
                <a:avLst/>
              </a:prstGeom>
              <a:solidFill>
                <a:srgbClr val="A6A4B9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B22A39D4-67FD-B95F-8984-E188EC6C6104}"/>
                  </a:ext>
                </a:extLst>
              </p:cNvPr>
              <p:cNvSpPr/>
              <p:nvPr/>
            </p:nvSpPr>
            <p:spPr>
              <a:xfrm>
                <a:off x="14916150" y="1181100"/>
                <a:ext cx="1257300" cy="2667000"/>
              </a:xfrm>
              <a:prstGeom prst="rect">
                <a:avLst/>
              </a:prstGeom>
              <a:solidFill>
                <a:srgbClr val="D3D2DC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</p:grp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35A769B5-32D6-C84F-BB33-8B41DE59929A}"/>
                </a:ext>
              </a:extLst>
            </p:cNvPr>
            <p:cNvSpPr txBox="1"/>
            <p:nvPr/>
          </p:nvSpPr>
          <p:spPr>
            <a:xfrm>
              <a:off x="561974" y="2792094"/>
              <a:ext cx="1854205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100%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#211C50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F41747EA-1D59-305C-ECD5-318E43A703D2}"/>
                </a:ext>
              </a:extLst>
            </p:cNvPr>
            <p:cNvSpPr txBox="1"/>
            <p:nvPr/>
          </p:nvSpPr>
          <p:spPr>
            <a:xfrm>
              <a:off x="2833686" y="2825868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80%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#4D4973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1FFAC775-09CE-DC45-2CB8-3F513B0DFD85}"/>
                </a:ext>
              </a:extLst>
            </p:cNvPr>
            <p:cNvSpPr txBox="1"/>
            <p:nvPr/>
          </p:nvSpPr>
          <p:spPr>
            <a:xfrm>
              <a:off x="4119564" y="2829608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60%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#7A7796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2D5293C4-EF17-0C23-2882-05E5D19AF9FC}"/>
                </a:ext>
              </a:extLst>
            </p:cNvPr>
            <p:cNvSpPr txBox="1"/>
            <p:nvPr/>
          </p:nvSpPr>
          <p:spPr>
            <a:xfrm>
              <a:off x="5424716" y="2829608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tx1"/>
                  </a:solidFill>
                </a:rPr>
                <a:t>4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#A6A4B9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67DE6FDB-F028-862D-6385-DC8C6EA4A638}"/>
                </a:ext>
              </a:extLst>
            </p:cNvPr>
            <p:cNvSpPr txBox="1"/>
            <p:nvPr/>
          </p:nvSpPr>
          <p:spPr>
            <a:xfrm>
              <a:off x="6748236" y="2825868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tx1"/>
                  </a:solidFill>
                </a:rPr>
                <a:t>2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#D3D2DC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95B97859-C6A9-A8FB-FDE5-564EE7C2EA0C}"/>
              </a:ext>
            </a:extLst>
          </p:cNvPr>
          <p:cNvGrpSpPr/>
          <p:nvPr/>
        </p:nvGrpSpPr>
        <p:grpSpPr>
          <a:xfrm>
            <a:off x="8187555" y="1801298"/>
            <a:ext cx="7524072" cy="2668941"/>
            <a:chOff x="8547100" y="2809042"/>
            <a:chExt cx="7524072" cy="2668941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9B2A8060-35EB-4226-A05E-E4D66F0FD376}"/>
                </a:ext>
              </a:extLst>
            </p:cNvPr>
            <p:cNvGrpSpPr/>
            <p:nvPr/>
          </p:nvGrpSpPr>
          <p:grpSpPr>
            <a:xfrm>
              <a:off x="8547100" y="2810983"/>
              <a:ext cx="7467600" cy="2667000"/>
              <a:chOff x="8705850" y="1181100"/>
              <a:chExt cx="7467600" cy="2667000"/>
            </a:xfrm>
          </p:grpSpPr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18B6079A-7E25-FCCA-2D9C-F118030E731B}"/>
                  </a:ext>
                </a:extLst>
              </p:cNvPr>
              <p:cNvSpPr/>
              <p:nvPr/>
            </p:nvSpPr>
            <p:spPr>
              <a:xfrm>
                <a:off x="8705850" y="1181100"/>
                <a:ext cx="2228850" cy="2667000"/>
              </a:xfrm>
              <a:prstGeom prst="rect">
                <a:avLst/>
              </a:prstGeom>
              <a:solidFill>
                <a:srgbClr val="0093B6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69313642-761E-C322-31B5-599CCDA1FA9B}"/>
                  </a:ext>
                </a:extLst>
              </p:cNvPr>
              <p:cNvSpPr/>
              <p:nvPr/>
            </p:nvSpPr>
            <p:spPr>
              <a:xfrm>
                <a:off x="10987088" y="1181100"/>
                <a:ext cx="1257300" cy="2667000"/>
              </a:xfrm>
              <a:prstGeom prst="rect">
                <a:avLst/>
              </a:prstGeom>
              <a:solidFill>
                <a:srgbClr val="33A9C5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F493DAB7-C892-2D09-06BF-D349F63877E8}"/>
                  </a:ext>
                </a:extLst>
              </p:cNvPr>
              <p:cNvSpPr/>
              <p:nvPr/>
            </p:nvSpPr>
            <p:spPr>
              <a:xfrm>
                <a:off x="12296776" y="1181100"/>
                <a:ext cx="1257300" cy="2667000"/>
              </a:xfrm>
              <a:prstGeom prst="rect">
                <a:avLst/>
              </a:prstGeom>
              <a:solidFill>
                <a:srgbClr val="66BED3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38E50C64-3BC0-BB27-38EF-DEB5DD762BB5}"/>
                  </a:ext>
                </a:extLst>
              </p:cNvPr>
              <p:cNvSpPr/>
              <p:nvPr/>
            </p:nvSpPr>
            <p:spPr>
              <a:xfrm>
                <a:off x="13606464" y="1181100"/>
                <a:ext cx="1257300" cy="2667000"/>
              </a:xfrm>
              <a:prstGeom prst="rect">
                <a:avLst/>
              </a:prstGeom>
              <a:solidFill>
                <a:srgbClr val="99D4E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604743EC-5B6E-9C30-BBA1-84A4BCD1690E}"/>
                  </a:ext>
                </a:extLst>
              </p:cNvPr>
              <p:cNvSpPr/>
              <p:nvPr/>
            </p:nvSpPr>
            <p:spPr>
              <a:xfrm>
                <a:off x="14916150" y="1181100"/>
                <a:ext cx="1257300" cy="2667000"/>
              </a:xfrm>
              <a:prstGeom prst="rect">
                <a:avLst/>
              </a:prstGeom>
              <a:solidFill>
                <a:srgbClr val="CCE9F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 Medium"/>
                </a:endParaRPr>
              </a:p>
            </p:txBody>
          </p: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ABE49701-E8F1-465F-83A1-719385A3A1C2}"/>
                </a:ext>
              </a:extLst>
            </p:cNvPr>
            <p:cNvSpPr txBox="1"/>
            <p:nvPr/>
          </p:nvSpPr>
          <p:spPr>
            <a:xfrm>
              <a:off x="8589618" y="2809042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100%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#0093B6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74D226C5-569A-5DFB-1C33-84464BE9322B}"/>
                </a:ext>
              </a:extLst>
            </p:cNvPr>
            <p:cNvSpPr txBox="1"/>
            <p:nvPr/>
          </p:nvSpPr>
          <p:spPr>
            <a:xfrm>
              <a:off x="10861329" y="2809042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80%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#33A9C5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DBB34076-BD15-035B-70EA-DBDDBC7C0E28}"/>
                </a:ext>
              </a:extLst>
            </p:cNvPr>
            <p:cNvSpPr txBox="1"/>
            <p:nvPr/>
          </p:nvSpPr>
          <p:spPr>
            <a:xfrm>
              <a:off x="12131748" y="2809042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60%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#66BED3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B162F51F-DE13-5050-14D8-2D426A851616}"/>
                </a:ext>
              </a:extLst>
            </p:cNvPr>
            <p:cNvSpPr txBox="1"/>
            <p:nvPr/>
          </p:nvSpPr>
          <p:spPr>
            <a:xfrm>
              <a:off x="13397816" y="2809042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tx1"/>
                  </a:solidFill>
                </a:rPr>
                <a:t>4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#99D4E2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96725F3F-84C0-0981-57D5-2CAABFBC5384}"/>
                </a:ext>
              </a:extLst>
            </p:cNvPr>
            <p:cNvSpPr txBox="1"/>
            <p:nvPr/>
          </p:nvSpPr>
          <p:spPr>
            <a:xfrm>
              <a:off x="14737672" y="2809042"/>
              <a:ext cx="1333500" cy="718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tx1"/>
                  </a:solidFill>
                </a:rPr>
                <a:t>2</a:t>
              </a:r>
              <a:r>
                <a:rPr kumimoji="0" lang="en-US" sz="200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0%</a:t>
              </a:r>
            </a:p>
            <a:p>
              <a:pPr marL="0" marR="0" indent="0" algn="l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#CCE9F0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618310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ASN Kidney News">
      <a:dk1>
        <a:srgbClr val="080808"/>
      </a:dk1>
      <a:lt1>
        <a:srgbClr val="FFFFFF"/>
      </a:lt1>
      <a:dk2>
        <a:srgbClr val="0076BD"/>
      </a:dk2>
      <a:lt2>
        <a:srgbClr val="FFFFFF"/>
      </a:lt2>
      <a:accent1>
        <a:srgbClr val="211C50"/>
      </a:accent1>
      <a:accent2>
        <a:srgbClr val="1E3B76"/>
      </a:accent2>
      <a:accent3>
        <a:srgbClr val="0076BD"/>
      </a:accent3>
      <a:accent4>
        <a:srgbClr val="0093B6"/>
      </a:accent4>
      <a:accent5>
        <a:srgbClr val="219664"/>
      </a:accent5>
      <a:accent6>
        <a:srgbClr val="F5821F"/>
      </a:accent6>
      <a:hlink>
        <a:srgbClr val="0000FF"/>
      </a:hlink>
      <a:folHlink>
        <a:srgbClr val="F5821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454</Words>
  <Application>Microsoft Office PowerPoint</Application>
  <PresentationFormat>Custom</PresentationFormat>
  <Paragraphs>92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Helvetica LT Std</vt:lpstr>
      <vt:lpstr>Helvetica Neue</vt:lpstr>
      <vt:lpstr>Helvetica Neue Light</vt:lpstr>
      <vt:lpstr>Helvetica Neue Medium</vt:lpstr>
      <vt:lpstr>White</vt:lpstr>
      <vt:lpstr>PowerPoint Presentation</vt:lpstr>
      <vt:lpstr>Title</vt:lpstr>
      <vt:lpstr>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Randomized controlled trial</dc:title>
  <dc:creator>Edgar Lerma</dc:creator>
  <cp:lastModifiedBy>Shaina Lange</cp:lastModifiedBy>
  <cp:revision>22</cp:revision>
  <dcterms:modified xsi:type="dcterms:W3CDTF">2024-09-05T17:07:22Z</dcterms:modified>
</cp:coreProperties>
</file>